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49"/>
  </p:notesMasterIdLst>
  <p:handoutMasterIdLst>
    <p:handoutMasterId r:id="rId50"/>
  </p:handoutMasterIdLst>
  <p:sldIdLst>
    <p:sldId id="264" r:id="rId2"/>
    <p:sldId id="269" r:id="rId3"/>
    <p:sldId id="293" r:id="rId4"/>
    <p:sldId id="314" r:id="rId5"/>
    <p:sldId id="297" r:id="rId6"/>
    <p:sldId id="316" r:id="rId7"/>
    <p:sldId id="285" r:id="rId8"/>
    <p:sldId id="284" r:id="rId9"/>
    <p:sldId id="317" r:id="rId10"/>
    <p:sldId id="299" r:id="rId11"/>
    <p:sldId id="301" r:id="rId12"/>
    <p:sldId id="310" r:id="rId13"/>
    <p:sldId id="311" r:id="rId14"/>
    <p:sldId id="312" r:id="rId15"/>
    <p:sldId id="313" r:id="rId16"/>
    <p:sldId id="318" r:id="rId17"/>
    <p:sldId id="291" r:id="rId18"/>
    <p:sldId id="315" r:id="rId19"/>
    <p:sldId id="286" r:id="rId20"/>
    <p:sldId id="287" r:id="rId21"/>
    <p:sldId id="277" r:id="rId22"/>
    <p:sldId id="283" r:id="rId23"/>
    <p:sldId id="274" r:id="rId24"/>
    <p:sldId id="280" r:id="rId25"/>
    <p:sldId id="289" r:id="rId26"/>
    <p:sldId id="290" r:id="rId27"/>
    <p:sldId id="302" r:id="rId28"/>
    <p:sldId id="271" r:id="rId29"/>
    <p:sldId id="319" r:id="rId30"/>
    <p:sldId id="294" r:id="rId31"/>
    <p:sldId id="324" r:id="rId32"/>
    <p:sldId id="296" r:id="rId33"/>
    <p:sldId id="300" r:id="rId34"/>
    <p:sldId id="321" r:id="rId35"/>
    <p:sldId id="320" r:id="rId36"/>
    <p:sldId id="295" r:id="rId37"/>
    <p:sldId id="322" r:id="rId38"/>
    <p:sldId id="298" r:id="rId39"/>
    <p:sldId id="303" r:id="rId40"/>
    <p:sldId id="304" r:id="rId41"/>
    <p:sldId id="305" r:id="rId42"/>
    <p:sldId id="309" r:id="rId43"/>
    <p:sldId id="306" r:id="rId44"/>
    <p:sldId id="308" r:id="rId45"/>
    <p:sldId id="266" r:id="rId46"/>
    <p:sldId id="267" r:id="rId47"/>
    <p:sldId id="268" r:id="rId48"/>
  </p:sldIdLst>
  <p:sldSz cx="9144000" cy="6858000" type="screen4x3"/>
  <p:notesSz cx="6858000" cy="9144000"/>
  <p:custDataLst>
    <p:tags r:id="rId5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00FF"/>
    <a:srgbClr val="009999"/>
    <a:srgbClr val="FF3300"/>
    <a:srgbClr val="FF6633"/>
    <a:srgbClr val="F8F8F8"/>
    <a:srgbClr val="FFFF99"/>
    <a:srgbClr val="FFFF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2" autoAdjust="0"/>
    <p:restoredTop sz="87694" autoAdjust="0"/>
  </p:normalViewPr>
  <p:slideViewPr>
    <p:cSldViewPr>
      <p:cViewPr varScale="1">
        <p:scale>
          <a:sx n="114" d="100"/>
          <a:sy n="114" d="100"/>
        </p:scale>
        <p:origin x="-8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1302"/>
    </p:cViewPr>
  </p:sorterViewPr>
  <p:notesViewPr>
    <p:cSldViewPr>
      <p:cViewPr varScale="1">
        <p:scale>
          <a:sx n="69" d="100"/>
          <a:sy n="69" d="100"/>
        </p:scale>
        <p:origin x="-2179" y="-6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ags" Target="tags/tag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6F599-4FC0-454C-B454-1D20F5637159}" type="datetimeFigureOut">
              <a:rPr lang="en-US" smtClean="0"/>
              <a:t>3/29/2012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1BC1C9-6FDC-4F0B-B1B7-639BA31A9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17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09B6E9B6-1C19-44CE-97C3-214AEE21FD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9740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4A0EA4E8-ABF7-46F1-93DF-A0EC9DCF6ECA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Introduce Windows PowerShell,</a:t>
            </a:r>
            <a:r>
              <a:rPr lang="en-US" baseline="0" dirty="0" smtClean="0"/>
              <a:t> scripting or shell languages, What is a provider?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92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2082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happened?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668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999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053"/>
          <p:cNvSpPr txBox="1">
            <a:spLocks noChangeArrowheads="1"/>
          </p:cNvSpPr>
          <p:nvPr userDrawn="1"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www.hdfgroup.org</a:t>
            </a:r>
          </a:p>
        </p:txBody>
      </p:sp>
      <p:pic>
        <p:nvPicPr>
          <p:cNvPr id="6" name="Picture 105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 userDrawn="1"/>
        </p:nvSpPr>
        <p:spPr>
          <a:xfrm>
            <a:off x="1374775" y="239713"/>
            <a:ext cx="182562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Arial" pitchFamily="34" charset="0"/>
              </a:rPr>
              <a:t>The HDF Group</a:t>
            </a:r>
          </a:p>
        </p:txBody>
      </p:sp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>
              <a:defRPr sz="4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206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9" name="Rectangle 206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10" name="Rectangle 206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4D0054-DEBC-4BC7-AB51-B07CBC93C6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276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E891D3-C79B-467C-9AA4-487CCCDFB7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715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A6822-8A2E-438A-8FF5-7FF0DBFC3E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8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E0B191-D192-4155-B7FC-877A6FDF1A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30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8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9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0EEDC-5844-4EFA-918A-89CA68A7DE5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877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4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7EAFBD-F6C1-4BBC-BE16-6ABDE0D892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094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4FA78B-0BBB-47B9-88DA-E5C0BFDE8D2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925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0169EC-85B8-49E2-AEE8-1C12B44850C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586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9A656B-55CD-44D5-AE92-A264F38D691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211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67948B-92F7-46C0-825B-24D3672FC8D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718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152400"/>
            <a:ext cx="211455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19125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58623D-0FA2-4457-A4E7-CA0E22B1CE5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9397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38100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4A9CEC-B065-4A1C-B575-9A98871540E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012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99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458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1050" descr="hdf 0line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010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6893" name="Rectangle 105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629400"/>
            <a:ext cx="1371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6894" name="Rectangle 105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629400"/>
            <a:ext cx="3962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36895" name="Rectangle 10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00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fld id="{AED57B00-2272-4B28-88BE-3425C01440B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1" name="Rectangle 1053"/>
          <p:cNvSpPr txBox="1">
            <a:spLocks noChangeArrowheads="1"/>
          </p:cNvSpPr>
          <p:nvPr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www.hdfgroup.org</a:t>
            </a:r>
          </a:p>
        </p:txBody>
      </p:sp>
      <p:pic>
        <p:nvPicPr>
          <p:cNvPr id="1034" name="Picture 105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300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Arial" pitchFamily="34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600">
          <a:solidFill>
            <a:srgbClr val="000000"/>
          </a:solidFill>
          <a:latin typeface="Arial" pitchFamily="34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urveymonkey.com/s/RMSZSSX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technet.microsoft.com/en-us/scriptcenter/dd742419" TargetMode="External"/><Relationship Id="rId2" Type="http://schemas.openxmlformats.org/officeDocument/2006/relationships/hyperlink" Target="http://www.amazon.com/Windows-PowerShell-Action-Second-Edition/dp/1935182137/ref=sr_1_1?s=books&amp;ie=UTF8&amp;qid=1332970976&amp;sr=1-1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logs.msdn.com/b/powershell/" TargetMode="External"/><Relationship Id="rId4" Type="http://schemas.openxmlformats.org/officeDocument/2006/relationships/hyperlink" Target="http://dlbmodigital.microsoft.com/webcasts/wmv/1032481530_Dnl_L.wmv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arrodale.com/universal-file-interface-ufi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075" name="Rectangle 2065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076" name="Rectangle 206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C305724-AF33-4D99-9EC3-3B08B3ACFFEB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1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077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Images of HDF5</a:t>
            </a:r>
          </a:p>
        </p:txBody>
      </p:sp>
      <p:sp>
        <p:nvSpPr>
          <p:cNvPr id="3078" name="TextBox 5"/>
          <p:cNvSpPr txBox="1">
            <a:spLocks noChangeArrowheads="1"/>
          </p:cNvSpPr>
          <p:nvPr/>
        </p:nvSpPr>
        <p:spPr bwMode="auto">
          <a:xfrm>
            <a:off x="1143000" y="3886200"/>
            <a:ext cx="69342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dirty="0">
                <a:latin typeface="Arial (Body)"/>
              </a:rPr>
              <a:t>                           </a:t>
            </a:r>
            <a:r>
              <a:rPr lang="en-US" dirty="0" smtClean="0">
                <a:latin typeface="Arial (Body)"/>
              </a:rPr>
              <a:t>    </a:t>
            </a:r>
            <a:r>
              <a:rPr lang="en-US" dirty="0" err="1" smtClean="0">
                <a:latin typeface="Arial (Body)"/>
              </a:rPr>
              <a:t>Gerd</a:t>
            </a:r>
            <a:r>
              <a:rPr lang="en-US" dirty="0" smtClean="0">
                <a:latin typeface="Arial (Body)"/>
              </a:rPr>
              <a:t> Heber</a:t>
            </a:r>
            <a:endParaRPr lang="en-US" dirty="0">
              <a:latin typeface="Arial (Body)"/>
            </a:endParaRPr>
          </a:p>
          <a:p>
            <a:pPr eaLnBrk="1" hangingPunct="1"/>
            <a:r>
              <a:rPr lang="en-US" dirty="0">
                <a:latin typeface="Arial (Body)"/>
              </a:rPr>
              <a:t>                          </a:t>
            </a:r>
            <a:r>
              <a:rPr lang="en-US" dirty="0" smtClean="0">
                <a:latin typeface="Arial (Body)"/>
              </a:rPr>
              <a:t>  The </a:t>
            </a:r>
            <a:r>
              <a:rPr lang="en-US" dirty="0">
                <a:latin typeface="Arial (Body)"/>
              </a:rPr>
              <a:t>HDF Group</a:t>
            </a:r>
          </a:p>
          <a:p>
            <a:pPr eaLnBrk="1" hangingPunct="1"/>
            <a:r>
              <a:rPr lang="en-US" dirty="0">
                <a:latin typeface="Arial (Body)"/>
              </a:rPr>
              <a:t>          The </a:t>
            </a:r>
            <a:r>
              <a:rPr lang="en-US" dirty="0" smtClean="0">
                <a:latin typeface="Arial (Body)"/>
              </a:rPr>
              <a:t>15</a:t>
            </a:r>
            <a:r>
              <a:rPr lang="en-US" baseline="30000" dirty="0" smtClean="0">
                <a:latin typeface="Arial (Body)"/>
              </a:rPr>
              <a:t>th</a:t>
            </a:r>
            <a:r>
              <a:rPr lang="en-US" dirty="0" smtClean="0">
                <a:latin typeface="Arial (Body)"/>
              </a:rPr>
              <a:t> </a:t>
            </a:r>
            <a:r>
              <a:rPr lang="en-US" dirty="0">
                <a:latin typeface="Arial (Body)"/>
              </a:rPr>
              <a:t>HDF and HDF-EOS Workshop</a:t>
            </a:r>
          </a:p>
          <a:p>
            <a:pPr eaLnBrk="1" hangingPunct="1"/>
            <a:r>
              <a:rPr lang="en-US" dirty="0">
                <a:latin typeface="Arial (Body)"/>
              </a:rPr>
              <a:t>                          </a:t>
            </a:r>
            <a:r>
              <a:rPr lang="en-US" dirty="0" smtClean="0">
                <a:latin typeface="Arial (Body)"/>
              </a:rPr>
              <a:t>April 17-19, 2012</a:t>
            </a:r>
            <a:endParaRPr lang="en-US" dirty="0">
              <a:latin typeface="Arial (Body)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Five long stories distilled into shorts:</a:t>
            </a:r>
          </a:p>
          <a:p>
            <a:pPr marL="0" indent="0">
              <a:buNone/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en-US" dirty="0" smtClean="0"/>
              <a:t>A </a:t>
            </a:r>
            <a:r>
              <a:rPr lang="en-US" b="1" dirty="0" smtClean="0">
                <a:solidFill>
                  <a:schemeClr val="tx1"/>
                </a:solidFill>
              </a:rPr>
              <a:t>model</a:t>
            </a:r>
            <a:r>
              <a:rPr lang="en-US" dirty="0" smtClean="0"/>
              <a:t> of the information in an HDF5 file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 new </a:t>
            </a:r>
            <a:r>
              <a:rPr lang="en-US" b="1" dirty="0" smtClean="0">
                <a:solidFill>
                  <a:schemeClr val="tx1"/>
                </a:solidFill>
              </a:rPr>
              <a:t>XML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smtClean="0"/>
              <a:t>representation of HDF5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HDF5 as a </a:t>
            </a:r>
            <a:r>
              <a:rPr lang="en-US" b="1" dirty="0" smtClean="0">
                <a:solidFill>
                  <a:schemeClr val="tx1"/>
                </a:solidFill>
              </a:rPr>
              <a:t>Service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 HDF5 </a:t>
            </a:r>
            <a:r>
              <a:rPr lang="en-US" b="1" dirty="0" smtClean="0">
                <a:solidFill>
                  <a:schemeClr val="tx1"/>
                </a:solidFill>
              </a:rPr>
              <a:t>user experience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smtClean="0"/>
              <a:t>I always wanted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An odd couple – HDF5 and </a:t>
            </a:r>
            <a:r>
              <a:rPr lang="en-US" b="1" dirty="0" smtClean="0">
                <a:solidFill>
                  <a:schemeClr val="tx1"/>
                </a:solidFill>
              </a:rPr>
              <a:t>databases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53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Information SET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685800" y="2386013"/>
            <a:ext cx="7772400" cy="1500187"/>
          </a:xfrm>
        </p:spPr>
        <p:txBody>
          <a:bodyPr/>
          <a:lstStyle/>
          <a:p>
            <a:r>
              <a:rPr lang="en-US" sz="2400" dirty="0" smtClean="0"/>
              <a:t>“Language shapes the way we think, and determines what we can think about.”</a:t>
            </a:r>
          </a:p>
          <a:p>
            <a:r>
              <a:rPr lang="en-US" sz="2400" dirty="0" smtClean="0"/>
              <a:t>					(Benjamin L. Whorf)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83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Information Set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Is a </a:t>
            </a:r>
            <a:r>
              <a:rPr lang="en-US" b="1" dirty="0" smtClean="0"/>
              <a:t>model</a:t>
            </a:r>
            <a:r>
              <a:rPr lang="en-US" dirty="0" smtClean="0"/>
              <a:t> of the content of an HDF5 file</a:t>
            </a:r>
          </a:p>
          <a:p>
            <a:endParaRPr lang="en-US" dirty="0" smtClean="0"/>
          </a:p>
          <a:p>
            <a:r>
              <a:rPr lang="en-US" dirty="0" smtClean="0"/>
              <a:t>Provides a </a:t>
            </a:r>
            <a:r>
              <a:rPr lang="en-US" b="1" dirty="0" smtClean="0"/>
              <a:t>consistent</a:t>
            </a:r>
            <a:r>
              <a:rPr lang="en-US" dirty="0" smtClean="0"/>
              <a:t> set of definitions </a:t>
            </a:r>
          </a:p>
          <a:p>
            <a:endParaRPr lang="en-US" dirty="0" smtClean="0"/>
          </a:p>
          <a:p>
            <a:r>
              <a:rPr lang="en-US" dirty="0" smtClean="0"/>
              <a:t>Gives an </a:t>
            </a:r>
            <a:r>
              <a:rPr lang="en-US" b="1" dirty="0" smtClean="0"/>
              <a:t>undistorted</a:t>
            </a:r>
            <a:r>
              <a:rPr lang="en-US" dirty="0" smtClean="0"/>
              <a:t> view of HDF5*</a:t>
            </a:r>
          </a:p>
          <a:p>
            <a:endParaRPr lang="en-US" dirty="0"/>
          </a:p>
          <a:p>
            <a:r>
              <a:rPr lang="en-US" dirty="0" smtClean="0"/>
              <a:t>Puts the </a:t>
            </a:r>
            <a:r>
              <a:rPr lang="en-US" b="1" dirty="0" smtClean="0"/>
              <a:t>simplicity</a:t>
            </a:r>
            <a:r>
              <a:rPr lang="en-US" dirty="0" smtClean="0"/>
              <a:t> of HDF5 center stage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EAFBD-F6C1-4BBC-BE16-6ABDE0D892E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2149" y="5867400"/>
            <a:ext cx="7201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</a:rPr>
              <a:t>*Not </a:t>
            </a:r>
            <a:r>
              <a:rPr lang="en-US" dirty="0">
                <a:latin typeface="Arial" pitchFamily="34" charset="0"/>
              </a:rPr>
              <a:t>tainted by the idiosyncrasies of a particular API</a:t>
            </a:r>
          </a:p>
        </p:txBody>
      </p:sp>
    </p:spTree>
    <p:extLst>
      <p:ext uri="{BB962C8B-B14F-4D97-AF65-F5344CB8AC3E}">
        <p14:creationId xmlns:p14="http://schemas.microsoft.com/office/powerpoint/2010/main" val="139318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8146"/>
            <a:ext cx="9144000" cy="55988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Information Set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9851"/>
            <a:ext cx="9144000" cy="4305022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85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of Complexity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534400" cy="54864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Productivity</a:t>
            </a:r>
          </a:p>
          <a:p>
            <a:pPr lvl="1"/>
            <a:r>
              <a:rPr lang="en-US" dirty="0" smtClean="0"/>
              <a:t>Finite number of parts and combining-rules yields an infinite number of unique structures</a:t>
            </a:r>
          </a:p>
          <a:p>
            <a:pPr lvl="1"/>
            <a:r>
              <a:rPr lang="en-US" dirty="0" smtClean="0"/>
              <a:t>HDF5 groups and </a:t>
            </a:r>
            <a:r>
              <a:rPr lang="en-US" dirty="0" err="1" smtClean="0"/>
              <a:t>datatypes</a:t>
            </a:r>
            <a:endParaRPr lang="en-US" dirty="0" smtClean="0"/>
          </a:p>
          <a:p>
            <a:pPr lvl="1"/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Reference (Cohesion)</a:t>
            </a:r>
          </a:p>
          <a:p>
            <a:pPr marL="914400" lvl="1" indent="-514350"/>
            <a:r>
              <a:rPr lang="en-US" dirty="0" smtClean="0"/>
              <a:t>The ability to refer from one part to another </a:t>
            </a:r>
          </a:p>
          <a:p>
            <a:pPr marL="914400" lvl="1" indent="-514350"/>
            <a:r>
              <a:rPr lang="en-US" dirty="0" smtClean="0"/>
              <a:t>HDF5 groups, links, and references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400" i="1" dirty="0" smtClean="0"/>
              <a:t>(By comparison, </a:t>
            </a:r>
            <a:r>
              <a:rPr lang="en-US" sz="2400" i="1" dirty="0"/>
              <a:t>d</a:t>
            </a:r>
            <a:r>
              <a:rPr lang="en-US" sz="2400" i="1" dirty="0" smtClean="0"/>
              <a:t>atabases are only weakly productive and their referential capabilities are limited by </a:t>
            </a:r>
            <a:r>
              <a:rPr lang="en-US" sz="2400" i="1" dirty="0" err="1" smtClean="0"/>
              <a:t>Codd’s</a:t>
            </a:r>
            <a:r>
              <a:rPr lang="en-US" sz="2400" i="1" dirty="0" smtClean="0"/>
              <a:t> Information Principle.)</a:t>
            </a:r>
          </a:p>
          <a:p>
            <a:pPr marL="914400" lvl="1" indent="-51435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2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4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Micro-Web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/>
        </p:nvSpPr>
        <p:spPr bwMode="auto">
          <a:xfrm>
            <a:off x="6304756" y="60579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charset="0"/>
                <a:ea typeface="+mn-ea"/>
                <a:cs typeface="Calibri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9pPr>
          </a:lstStyle>
          <a:p>
            <a:pPr eaLnBrk="1" hangingPunct="1"/>
            <a:fld id="{1EACFADC-073D-48AF-8697-2C12716F155A}" type="slidenum">
              <a:rPr lang="en-US" sz="120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7</a:t>
            </a:fld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pic>
        <p:nvPicPr>
          <p:cNvPr id="8" name="Picture 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887" y="5427662"/>
            <a:ext cx="1295400" cy="685800"/>
          </a:xfrm>
          <a:prstGeom prst="rect">
            <a:avLst/>
          </a:prstGeom>
          <a:noFill/>
          <a:ln w="12700">
            <a:solidFill>
              <a:srgbClr val="FF6600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4931" y="3086100"/>
            <a:ext cx="3635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9pPr>
          </a:lstStyle>
          <a:p>
            <a:pPr indent="455613" eaLnBrk="0" hangingPunct="0">
              <a:lnSpc>
                <a:spcPct val="88000"/>
              </a:lnSpc>
              <a:spcBef>
                <a:spcPct val="42000"/>
              </a:spcBef>
              <a:buClr>
                <a:srgbClr val="712000"/>
              </a:buClr>
              <a:buFontTx/>
              <a:buChar char="•"/>
            </a:pPr>
            <a:endParaRPr lang="en-US" sz="2800">
              <a:solidFill>
                <a:srgbClr val="333399"/>
              </a:solidFill>
              <a:latin typeface="Calibri" charset="0"/>
              <a:cs typeface="Calibri" charset="0"/>
            </a:endParaRPr>
          </a:p>
        </p:txBody>
      </p:sp>
      <p:sp>
        <p:nvSpPr>
          <p:cNvPr id="10" name="Rectangle 9" descr="Small grid"/>
          <p:cNvSpPr>
            <a:spLocks noChangeArrowheads="1"/>
          </p:cNvSpPr>
          <p:nvPr/>
        </p:nvSpPr>
        <p:spPr bwMode="auto">
          <a:xfrm>
            <a:off x="5322887" y="5351462"/>
            <a:ext cx="1219200" cy="739775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miter lim="800000"/>
            <a:headEnd/>
            <a:tailEnd/>
          </a:ln>
          <a:effectLst/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CC00"/>
            </a:extrusionClr>
          </a:sp3d>
        </p:spPr>
        <p:txBody>
          <a:bodyPr wrap="none" anchor="ctr">
            <a:flatTx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DDDDDD"/>
                </a:outerShdw>
              </a:effectLst>
              <a:latin typeface="Calibri"/>
              <a:ea typeface="Calibri"/>
              <a:cs typeface="Calibri"/>
            </a:endParaRPr>
          </a:p>
        </p:txBody>
      </p:sp>
      <p:sp>
        <p:nvSpPr>
          <p:cNvPr id="11" name="Rectangle 10" descr="Small grid"/>
          <p:cNvSpPr>
            <a:spLocks noChangeArrowheads="1"/>
          </p:cNvSpPr>
          <p:nvPr/>
        </p:nvSpPr>
        <p:spPr bwMode="auto">
          <a:xfrm>
            <a:off x="6846887" y="5351462"/>
            <a:ext cx="914400" cy="838200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9pPr>
          </a:lstStyle>
          <a:p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  <a:p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</p:txBody>
      </p:sp>
      <p:pic>
        <p:nvPicPr>
          <p:cNvPr id="12" name="Picture 11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7" y="3522662"/>
            <a:ext cx="868363" cy="914400"/>
          </a:xfrm>
          <a:prstGeom prst="rect">
            <a:avLst/>
          </a:prstGeom>
          <a:noFill/>
          <a:ln>
            <a:noFill/>
          </a:ln>
          <a:effectLst>
            <a:outerShdw dist="107763" dir="81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4103687" y="3751262"/>
            <a:ext cx="1447800" cy="1090613"/>
            <a:chOff x="5181600" y="5624513"/>
            <a:chExt cx="1752600" cy="1105465"/>
          </a:xfrm>
        </p:grpSpPr>
        <p:sp>
          <p:nvSpPr>
            <p:cNvPr id="45" name="Rectangle 44"/>
            <p:cNvSpPr>
              <a:spLocks noChangeArrowheads="1"/>
            </p:cNvSpPr>
            <p:nvPr/>
          </p:nvSpPr>
          <p:spPr bwMode="auto">
            <a:xfrm>
              <a:off x="5181600" y="5624513"/>
              <a:ext cx="1752600" cy="106684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>
              <a:outerShdw dist="107763" dir="8100000" algn="ctr" rotWithShape="0">
                <a:schemeClr val="bg2"/>
              </a:outerShdw>
            </a:effec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9pPr>
            </a:lstStyle>
            <a:p>
              <a:pPr eaLnBrk="0" hangingPunct="0">
                <a:defRPr/>
              </a:pPr>
              <a:endParaRPr lang="en-US" sz="1800" dirty="0">
                <a:solidFill>
                  <a:srgbClr val="333399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6" name="Text Box 24"/>
            <p:cNvSpPr txBox="1">
              <a:spLocks noChangeArrowheads="1"/>
            </p:cNvSpPr>
            <p:nvPr/>
          </p:nvSpPr>
          <p:spPr bwMode="auto">
            <a:xfrm>
              <a:off x="5258468" y="5700142"/>
              <a:ext cx="1422066" cy="1029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9pPr>
            </a:lstStyle>
            <a:p>
              <a:pPr eaLnBrk="0" hangingPunct="0">
                <a:defRPr/>
              </a:pPr>
              <a:r>
                <a:rPr lang="en-US" sz="12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lat | </a:t>
              </a:r>
              <a:r>
                <a:rPr lang="en-US" sz="1200" b="1" dirty="0" err="1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lon</a:t>
              </a:r>
              <a:r>
                <a:rPr lang="en-US" sz="12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 | temp</a:t>
              </a:r>
            </a:p>
            <a:p>
              <a:pPr eaLnBrk="0" hangingPunct="0">
                <a:defRPr/>
              </a:pPr>
              <a:r>
                <a:rPr lang="en-US" sz="12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----|-----|-----</a:t>
              </a:r>
            </a:p>
            <a:p>
              <a:pPr eaLnBrk="0" hangingPunct="0">
                <a:defRPr/>
              </a:pPr>
              <a:r>
                <a:rPr lang="en-US" sz="12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 12 |  23 |  3.1</a:t>
              </a:r>
            </a:p>
            <a:p>
              <a:pPr eaLnBrk="0" hangingPunct="0">
                <a:defRPr/>
              </a:pPr>
              <a:r>
                <a:rPr lang="en-US" sz="12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 15 |  24 |  4.2</a:t>
              </a:r>
            </a:p>
            <a:p>
              <a:pPr eaLnBrk="0" hangingPunct="0">
                <a:defRPr/>
              </a:pPr>
              <a:r>
                <a:rPr lang="en-US" sz="12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 17 |  21 |  3.6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2351087" y="1693862"/>
            <a:ext cx="1190625" cy="609600"/>
            <a:chOff x="1993309" y="4800600"/>
            <a:chExt cx="1588091" cy="838200"/>
          </a:xfrm>
        </p:grpSpPr>
        <p:sp>
          <p:nvSpPr>
            <p:cNvPr id="43" name="Flowchart: Card 42"/>
            <p:cNvSpPr/>
            <p:nvPr/>
          </p:nvSpPr>
          <p:spPr bwMode="auto">
            <a:xfrm>
              <a:off x="2056833" y="4800600"/>
              <a:ext cx="1524567" cy="838200"/>
            </a:xfrm>
            <a:prstGeom prst="flowChartPunchedCard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4" name="TextBox 15"/>
            <p:cNvSpPr txBox="1">
              <a:spLocks noChangeArrowheads="1"/>
            </p:cNvSpPr>
            <p:nvPr/>
          </p:nvSpPr>
          <p:spPr bwMode="auto">
            <a:xfrm>
              <a:off x="1993309" y="5001196"/>
              <a:ext cx="1524000" cy="634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9pPr>
            </a:lstStyle>
            <a:p>
              <a:pPr eaLnBrk="1" hangingPunct="1"/>
              <a:r>
                <a:rPr lang="en-US" sz="600">
                  <a:latin typeface="Calibri" charset="0"/>
                  <a:cs typeface="Calibri" charset="0"/>
                </a:rPr>
                <a:t>Experiment Notes:</a:t>
              </a:r>
            </a:p>
            <a:p>
              <a:pPr eaLnBrk="1" hangingPunct="1"/>
              <a:r>
                <a:rPr lang="en-US" sz="600">
                  <a:latin typeface="Calibri" charset="0"/>
                  <a:cs typeface="Calibri" charset="0"/>
                </a:rPr>
                <a:t>Serial Number: 99378920</a:t>
              </a:r>
            </a:p>
            <a:p>
              <a:pPr eaLnBrk="1" hangingPunct="1"/>
              <a:r>
                <a:rPr lang="en-US" sz="600">
                  <a:latin typeface="Calibri" charset="0"/>
                  <a:cs typeface="Calibri" charset="0"/>
                </a:rPr>
                <a:t>Date: 3/13/09</a:t>
              </a:r>
            </a:p>
            <a:p>
              <a:pPr eaLnBrk="1" hangingPunct="1"/>
              <a:r>
                <a:rPr lang="en-US" sz="600">
                  <a:latin typeface="Calibri" charset="0"/>
                  <a:cs typeface="Calibri" charset="0"/>
                </a:rPr>
                <a:t>Configuration: Standard 3</a:t>
              </a:r>
            </a:p>
          </p:txBody>
        </p:sp>
      </p:grpSp>
      <p:pic>
        <p:nvPicPr>
          <p:cNvPr id="15" name="Picture 14" descr="mesh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287" y="5351462"/>
            <a:ext cx="1557338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4408487" y="1160462"/>
            <a:ext cx="1433513" cy="1133475"/>
            <a:chOff x="3657600" y="1066800"/>
            <a:chExt cx="1434086" cy="1133128"/>
          </a:xfrm>
        </p:grpSpPr>
        <p:pic>
          <p:nvPicPr>
            <p:cNvPr id="41" name="Picture 40" descr="Folder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600" y="1066800"/>
              <a:ext cx="1434086" cy="1133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TextBox 19"/>
            <p:cNvSpPr txBox="1">
              <a:spLocks noChangeArrowheads="1"/>
            </p:cNvSpPr>
            <p:nvPr/>
          </p:nvSpPr>
          <p:spPr bwMode="auto">
            <a:xfrm>
              <a:off x="4247014" y="1320225"/>
              <a:ext cx="360996" cy="584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charset="0"/>
                  <a:ea typeface="+mn-ea"/>
                  <a:cs typeface="Arial" charset="0"/>
                </a:defRPr>
              </a:lvl9pPr>
            </a:lstStyle>
            <a:p>
              <a:pPr eaLnBrk="1" hangingPunct="1"/>
              <a:r>
                <a:rPr lang="en-US" sz="3200" b="1">
                  <a:latin typeface="Calibri" charset="0"/>
                  <a:cs typeface="Calibri" charset="0"/>
                </a:rPr>
                <a:t>/</a:t>
              </a:r>
            </a:p>
          </p:txBody>
        </p:sp>
      </p:grpSp>
      <p:pic>
        <p:nvPicPr>
          <p:cNvPr id="39" name="Picture 38" descr="Folder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175" y="2693987"/>
            <a:ext cx="1433512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22"/>
          <p:cNvSpPr txBox="1">
            <a:spLocks noChangeArrowheads="1"/>
          </p:cNvSpPr>
          <p:nvPr/>
        </p:nvSpPr>
        <p:spPr bwMode="auto">
          <a:xfrm>
            <a:off x="6107237" y="2190567"/>
            <a:ext cx="979363" cy="40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en-US" sz="2000" b="1" dirty="0" err="1">
                <a:latin typeface="Calibri" charset="0"/>
                <a:cs typeface="Calibri" charset="0"/>
              </a:rPr>
              <a:t>SimOut</a:t>
            </a:r>
            <a:endParaRPr lang="en-US" sz="2000" b="1" dirty="0">
              <a:latin typeface="Calibri" charset="0"/>
              <a:cs typeface="Calibri" charset="0"/>
            </a:endParaRPr>
          </a:p>
        </p:txBody>
      </p:sp>
      <p:pic>
        <p:nvPicPr>
          <p:cNvPr id="37" name="Picture 36" descr="Folder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7" y="2684463"/>
            <a:ext cx="1509713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25"/>
          <p:cNvSpPr txBox="1">
            <a:spLocks noChangeArrowheads="1"/>
          </p:cNvSpPr>
          <p:nvPr/>
        </p:nvSpPr>
        <p:spPr bwMode="auto">
          <a:xfrm>
            <a:off x="3847042" y="2111043"/>
            <a:ext cx="485245" cy="384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en-US" sz="1900" b="1" dirty="0" err="1">
                <a:latin typeface="Calibri" charset="0"/>
                <a:cs typeface="Calibri" charset="0"/>
              </a:rPr>
              <a:t>Viz</a:t>
            </a:r>
            <a:endParaRPr lang="en-US" sz="1900" b="1" dirty="0">
              <a:latin typeface="Calibri" charset="0"/>
              <a:cs typeface="Calibri" charset="0"/>
            </a:endParaRPr>
          </a:p>
        </p:txBody>
      </p:sp>
      <p:cxnSp>
        <p:nvCxnSpPr>
          <p:cNvPr id="19" name="Straight Connector 18"/>
          <p:cNvCxnSpPr>
            <a:cxnSpLocks noChangeShapeType="1"/>
            <a:endCxn id="43" idx="3"/>
          </p:cNvCxnSpPr>
          <p:nvPr/>
        </p:nvCxnSpPr>
        <p:spPr bwMode="auto">
          <a:xfrm rot="10800000" flipV="1">
            <a:off x="3541712" y="1617662"/>
            <a:ext cx="104775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Straight Connector 19"/>
          <p:cNvCxnSpPr>
            <a:cxnSpLocks noChangeShapeType="1"/>
          </p:cNvCxnSpPr>
          <p:nvPr/>
        </p:nvCxnSpPr>
        <p:spPr bwMode="auto">
          <a:xfrm rot="10800000" flipV="1">
            <a:off x="3646487" y="2074862"/>
            <a:ext cx="1192213" cy="762000"/>
          </a:xfrm>
          <a:prstGeom prst="line">
            <a:avLst/>
          </a:prstGeom>
          <a:noFill/>
          <a:ln w="3810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Straight Connector 20"/>
          <p:cNvCxnSpPr>
            <a:cxnSpLocks noChangeShapeType="1"/>
          </p:cNvCxnSpPr>
          <p:nvPr/>
        </p:nvCxnSpPr>
        <p:spPr bwMode="auto">
          <a:xfrm>
            <a:off x="5627687" y="2074862"/>
            <a:ext cx="9144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Straight Connector 21"/>
          <p:cNvCxnSpPr>
            <a:cxnSpLocks noChangeShapeType="1"/>
          </p:cNvCxnSpPr>
          <p:nvPr/>
        </p:nvCxnSpPr>
        <p:spPr bwMode="auto">
          <a:xfrm rot="5400000">
            <a:off x="5322887" y="4056062"/>
            <a:ext cx="17526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Straight Connector 22"/>
          <p:cNvCxnSpPr>
            <a:cxnSpLocks noChangeShapeType="1"/>
          </p:cNvCxnSpPr>
          <p:nvPr/>
        </p:nvCxnSpPr>
        <p:spPr bwMode="auto">
          <a:xfrm rot="16200000" flipH="1">
            <a:off x="2740025" y="4124324"/>
            <a:ext cx="1752600" cy="7016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Straight Connector 23"/>
          <p:cNvCxnSpPr>
            <a:cxnSpLocks noChangeShapeType="1"/>
          </p:cNvCxnSpPr>
          <p:nvPr/>
        </p:nvCxnSpPr>
        <p:spPr bwMode="auto">
          <a:xfrm rot="5400000">
            <a:off x="1379537" y="3998912"/>
            <a:ext cx="1828800" cy="1028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Straight Connector 24"/>
          <p:cNvCxnSpPr>
            <a:cxnSpLocks noChangeShapeType="1"/>
          </p:cNvCxnSpPr>
          <p:nvPr/>
        </p:nvCxnSpPr>
        <p:spPr bwMode="auto">
          <a:xfrm>
            <a:off x="3689350" y="3217862"/>
            <a:ext cx="642937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Straight Connector 25"/>
          <p:cNvCxnSpPr>
            <a:cxnSpLocks noChangeShapeType="1"/>
            <a:endCxn id="11" idx="0"/>
          </p:cNvCxnSpPr>
          <p:nvPr/>
        </p:nvCxnSpPr>
        <p:spPr bwMode="auto">
          <a:xfrm rot="16200000" flipH="1">
            <a:off x="6161087" y="4208462"/>
            <a:ext cx="17526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Straight Connector 26"/>
          <p:cNvCxnSpPr>
            <a:cxnSpLocks noChangeShapeType="1"/>
          </p:cNvCxnSpPr>
          <p:nvPr/>
        </p:nvCxnSpPr>
        <p:spPr bwMode="auto">
          <a:xfrm rot="10800000" flipV="1">
            <a:off x="1284287" y="3263900"/>
            <a:ext cx="1260475" cy="5635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" name="Straight Connector 27"/>
          <p:cNvCxnSpPr>
            <a:cxnSpLocks noChangeShapeType="1"/>
          </p:cNvCxnSpPr>
          <p:nvPr/>
        </p:nvCxnSpPr>
        <p:spPr bwMode="auto">
          <a:xfrm rot="10800000" flipV="1">
            <a:off x="5322887" y="3217862"/>
            <a:ext cx="960438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9" name="Picture 28" descr="open_box.png"/>
          <p:cNvPicPr>
            <a:picLocks noChangeAspect="1"/>
          </p:cNvPicPr>
          <p:nvPr/>
        </p:nvPicPr>
        <p:blipFill>
          <a:blip r:embed="rId7">
            <a:lum contrast="-6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73"/>
          <a:stretch>
            <a:fillRect/>
          </a:stretch>
        </p:blipFill>
        <p:spPr bwMode="auto">
          <a:xfrm>
            <a:off x="7554912" y="3903662"/>
            <a:ext cx="136048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0" name="Straight Connector 29"/>
          <p:cNvCxnSpPr>
            <a:cxnSpLocks noChangeShapeType="1"/>
          </p:cNvCxnSpPr>
          <p:nvPr/>
        </p:nvCxnSpPr>
        <p:spPr bwMode="auto">
          <a:xfrm>
            <a:off x="7380287" y="3294062"/>
            <a:ext cx="762000" cy="53340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Rectangle 30" descr="Small grid"/>
          <p:cNvSpPr>
            <a:spLocks noChangeArrowheads="1"/>
          </p:cNvSpPr>
          <p:nvPr/>
        </p:nvSpPr>
        <p:spPr bwMode="auto">
          <a:xfrm>
            <a:off x="8142287" y="3827462"/>
            <a:ext cx="533400" cy="381000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9pPr>
          </a:lstStyle>
          <a:p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  <a:p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4322762" y="1160462"/>
            <a:ext cx="1690688" cy="1143000"/>
          </a:xfrm>
          <a:prstGeom prst="ellipse">
            <a:avLst/>
          </a:prstGeom>
          <a:noFill/>
          <a:ln w="31750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1440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US" dirty="0">
                <a:latin typeface="Calibri"/>
                <a:ea typeface="Calibri"/>
                <a:cs typeface="Calibri"/>
              </a:rPr>
              <a:t>        </a:t>
            </a:r>
            <a:r>
              <a:rPr lang="en-US" sz="2200" i="1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Every HDF5 file </a:t>
            </a:r>
          </a:p>
          <a:p>
            <a:pPr>
              <a:defRPr/>
            </a:pPr>
            <a:r>
              <a:rPr lang="en-US" sz="2200" i="1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         has a root group</a:t>
            </a:r>
          </a:p>
        </p:txBody>
      </p:sp>
      <p:sp>
        <p:nvSpPr>
          <p:cNvPr id="33" name="Rectangular Callout 32"/>
          <p:cNvSpPr/>
          <p:nvPr/>
        </p:nvSpPr>
        <p:spPr bwMode="auto">
          <a:xfrm>
            <a:off x="7570787" y="2654300"/>
            <a:ext cx="1104900" cy="563562"/>
          </a:xfrm>
          <a:prstGeom prst="wedgeRectCallout">
            <a:avLst>
              <a:gd name="adj1" fmla="val -73609"/>
              <a:gd name="adj2" fmla="val 19782"/>
            </a:avLst>
          </a:prstGeom>
          <a:solidFill>
            <a:schemeClr val="bg2">
              <a:lumMod val="90000"/>
            </a:schemeClr>
          </a:solidFill>
          <a:ln w="12700">
            <a:solidFill>
              <a:schemeClr val="bg2">
                <a:lumMod val="1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45720" rIns="4572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400" dirty="0">
                <a:solidFill>
                  <a:schemeClr val="tx1"/>
                </a:solidFill>
                <a:latin typeface="Calibri"/>
                <a:cs typeface="Calibri"/>
              </a:rPr>
              <a:t>Parameters</a:t>
            </a:r>
          </a:p>
          <a:p>
            <a:pPr>
              <a:defRPr/>
            </a:pPr>
            <a:r>
              <a:rPr lang="en-US" sz="1400" dirty="0">
                <a:solidFill>
                  <a:schemeClr val="tx1"/>
                </a:solidFill>
                <a:latin typeface="Calibri"/>
                <a:cs typeface="Calibri"/>
              </a:rPr>
              <a:t>10;100;1000</a:t>
            </a:r>
          </a:p>
        </p:txBody>
      </p:sp>
      <p:sp>
        <p:nvSpPr>
          <p:cNvPr id="34" name="Rectangular Callout 33"/>
          <p:cNvSpPr/>
          <p:nvPr/>
        </p:nvSpPr>
        <p:spPr bwMode="auto">
          <a:xfrm>
            <a:off x="179387" y="4818062"/>
            <a:ext cx="952500" cy="446088"/>
          </a:xfrm>
          <a:prstGeom prst="wedgeRectCallout">
            <a:avLst>
              <a:gd name="adj1" fmla="val 64672"/>
              <a:gd name="adj2" fmla="val 73167"/>
            </a:avLst>
          </a:prstGeom>
          <a:solidFill>
            <a:schemeClr val="bg2">
              <a:lumMod val="90000"/>
            </a:schemeClr>
          </a:solidFill>
          <a:ln w="12700">
            <a:solidFill>
              <a:schemeClr val="bg2">
                <a:lumMod val="2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45720" rIns="4572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00" dirty="0" err="1">
                <a:solidFill>
                  <a:schemeClr val="tx1"/>
                </a:solidFill>
                <a:latin typeface="Calibri"/>
                <a:cs typeface="Calibri"/>
              </a:rPr>
              <a:t>Timestep</a:t>
            </a:r>
            <a:endParaRPr lang="en-US" sz="1400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Calibri"/>
                <a:cs typeface="Calibri"/>
              </a:rPr>
              <a:t>36,000</a:t>
            </a:r>
          </a:p>
        </p:txBody>
      </p:sp>
      <p:sp>
        <p:nvSpPr>
          <p:cNvPr id="35" name="Rectangle 34"/>
          <p:cNvSpPr>
            <a:spLocks noGrp="1" noChangeArrowheads="1"/>
          </p:cNvSpPr>
          <p:nvPr/>
        </p:nvSpPr>
        <p:spPr bwMode="auto">
          <a:xfrm>
            <a:off x="208756" y="6057900"/>
            <a:ext cx="1981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b="0" kern="1200">
                <a:solidFill>
                  <a:schemeClr val="bg1"/>
                </a:solidFill>
                <a:latin typeface="Calibri"/>
                <a:ea typeface="+mn-ea"/>
                <a:cs typeface="Calibri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September 28-30, 2010</a:t>
            </a:r>
          </a:p>
        </p:txBody>
      </p:sp>
      <p:sp>
        <p:nvSpPr>
          <p:cNvPr id="36" name="Rectangle 35"/>
          <p:cNvSpPr>
            <a:spLocks noGrp="1" noChangeArrowheads="1"/>
          </p:cNvSpPr>
          <p:nvPr/>
        </p:nvSpPr>
        <p:spPr bwMode="auto">
          <a:xfrm>
            <a:off x="2189956" y="6057900"/>
            <a:ext cx="3962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0" kern="1200">
                <a:solidFill>
                  <a:schemeClr val="bg1"/>
                </a:solidFill>
                <a:latin typeface="Calibri"/>
                <a:ea typeface="+mn-ea"/>
                <a:cs typeface="Calibri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XIV</a:t>
            </a:r>
          </a:p>
        </p:txBody>
      </p:sp>
      <p:sp>
        <p:nvSpPr>
          <p:cNvPr id="48" name="TextBox 25"/>
          <p:cNvSpPr txBox="1">
            <a:spLocks noChangeArrowheads="1"/>
          </p:cNvSpPr>
          <p:nvPr/>
        </p:nvSpPr>
        <p:spPr bwMode="auto">
          <a:xfrm>
            <a:off x="1536964" y="3107076"/>
            <a:ext cx="742511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en-US" sz="1900" b="1" dirty="0" smtClean="0">
                <a:latin typeface="Calibri" charset="0"/>
                <a:cs typeface="Calibri" charset="0"/>
              </a:rPr>
              <a:t>IMG1</a:t>
            </a:r>
            <a:endParaRPr lang="en-US" sz="1900" b="1" dirty="0">
              <a:latin typeface="Calibri" charset="0"/>
              <a:cs typeface="Calibri" charset="0"/>
            </a:endParaRPr>
          </a:p>
        </p:txBody>
      </p:sp>
      <p:sp>
        <p:nvSpPr>
          <p:cNvPr id="49" name="TextBox 25"/>
          <p:cNvSpPr txBox="1">
            <a:spLocks noChangeArrowheads="1"/>
          </p:cNvSpPr>
          <p:nvPr/>
        </p:nvSpPr>
        <p:spPr bwMode="auto">
          <a:xfrm>
            <a:off x="1682524" y="4039893"/>
            <a:ext cx="742511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en-US" sz="1900" b="1" dirty="0" smtClean="0">
                <a:latin typeface="Calibri" charset="0"/>
                <a:cs typeface="Calibri" charset="0"/>
              </a:rPr>
              <a:t>IMG2</a:t>
            </a:r>
            <a:endParaRPr lang="en-US" sz="1900" b="1" dirty="0">
              <a:latin typeface="Calibri" charset="0"/>
              <a:cs typeface="Calibri" charset="0"/>
            </a:endParaRPr>
          </a:p>
        </p:txBody>
      </p:sp>
      <p:sp>
        <p:nvSpPr>
          <p:cNvPr id="50" name="TextBox 25"/>
          <p:cNvSpPr txBox="1">
            <a:spLocks noChangeArrowheads="1"/>
          </p:cNvSpPr>
          <p:nvPr/>
        </p:nvSpPr>
        <p:spPr bwMode="auto">
          <a:xfrm>
            <a:off x="2818031" y="4333875"/>
            <a:ext cx="742511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en-US" sz="1900" b="1" dirty="0" smtClean="0">
                <a:latin typeface="Calibri" charset="0"/>
                <a:cs typeface="Calibri" charset="0"/>
              </a:rPr>
              <a:t>IMG3</a:t>
            </a:r>
            <a:endParaRPr lang="en-US" sz="1900" b="1" dirty="0">
              <a:latin typeface="Calibri" charset="0"/>
              <a:cs typeface="Calibri" charset="0"/>
            </a:endParaRPr>
          </a:p>
        </p:txBody>
      </p:sp>
      <p:sp>
        <p:nvSpPr>
          <p:cNvPr id="51" name="TextBox 25"/>
          <p:cNvSpPr txBox="1">
            <a:spLocks noChangeArrowheads="1"/>
          </p:cNvSpPr>
          <p:nvPr/>
        </p:nvSpPr>
        <p:spPr bwMode="auto">
          <a:xfrm>
            <a:off x="3860800" y="3025501"/>
            <a:ext cx="667170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en-US" sz="1900" b="1" dirty="0" smtClean="0">
                <a:latin typeface="Calibri" charset="0"/>
                <a:cs typeface="Calibri" charset="0"/>
              </a:rPr>
              <a:t>TBL1</a:t>
            </a:r>
            <a:endParaRPr lang="en-US" sz="1900" b="1" dirty="0">
              <a:latin typeface="Calibri" charset="0"/>
              <a:cs typeface="Calibri" charset="0"/>
            </a:endParaRPr>
          </a:p>
        </p:txBody>
      </p:sp>
      <p:sp>
        <p:nvSpPr>
          <p:cNvPr id="52" name="TextBox 25"/>
          <p:cNvSpPr txBox="1">
            <a:spLocks noChangeArrowheads="1"/>
          </p:cNvSpPr>
          <p:nvPr/>
        </p:nvSpPr>
        <p:spPr bwMode="auto">
          <a:xfrm>
            <a:off x="5372861" y="3025500"/>
            <a:ext cx="667170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en-US" sz="1900" b="1" dirty="0" smtClean="0">
                <a:latin typeface="Calibri" charset="0"/>
                <a:cs typeface="Calibri" charset="0"/>
              </a:rPr>
              <a:t>TBL3</a:t>
            </a:r>
            <a:endParaRPr lang="en-US" sz="1900" b="1" dirty="0">
              <a:latin typeface="Calibri" charset="0"/>
              <a:cs typeface="Calibri" charset="0"/>
            </a:endParaRPr>
          </a:p>
        </p:txBody>
      </p:sp>
      <p:sp>
        <p:nvSpPr>
          <p:cNvPr id="53" name="TextBox 25"/>
          <p:cNvSpPr txBox="1">
            <a:spLocks noChangeArrowheads="1"/>
          </p:cNvSpPr>
          <p:nvPr/>
        </p:nvSpPr>
        <p:spPr bwMode="auto">
          <a:xfrm>
            <a:off x="7100817" y="4585741"/>
            <a:ext cx="667170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en-US" sz="1900" b="1" dirty="0" smtClean="0">
                <a:latin typeface="Calibri" charset="0"/>
                <a:cs typeface="Calibri" charset="0"/>
              </a:rPr>
              <a:t>TBL1</a:t>
            </a:r>
          </a:p>
        </p:txBody>
      </p:sp>
      <p:sp>
        <p:nvSpPr>
          <p:cNvPr id="54" name="TextBox 25"/>
          <p:cNvSpPr txBox="1">
            <a:spLocks noChangeArrowheads="1"/>
          </p:cNvSpPr>
          <p:nvPr/>
        </p:nvSpPr>
        <p:spPr bwMode="auto">
          <a:xfrm>
            <a:off x="6064852" y="4545780"/>
            <a:ext cx="667170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en-US" sz="1900" b="1" dirty="0" smtClean="0">
                <a:latin typeface="Calibri" charset="0"/>
                <a:cs typeface="Calibri" charset="0"/>
              </a:rPr>
              <a:t>TBL2</a:t>
            </a:r>
          </a:p>
        </p:txBody>
      </p:sp>
      <p:sp>
        <p:nvSpPr>
          <p:cNvPr id="55" name="TextBox 25"/>
          <p:cNvSpPr txBox="1">
            <a:spLocks noChangeArrowheads="1"/>
          </p:cNvSpPr>
          <p:nvPr/>
        </p:nvSpPr>
        <p:spPr bwMode="auto">
          <a:xfrm>
            <a:off x="7808702" y="3305975"/>
            <a:ext cx="500458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en-US" sz="1900" b="1" dirty="0" smtClean="0">
                <a:latin typeface="Calibri" charset="0"/>
                <a:cs typeface="Calibri" charset="0"/>
              </a:rPr>
              <a:t>Ext</a:t>
            </a:r>
          </a:p>
        </p:txBody>
      </p:sp>
    </p:spTree>
    <p:extLst>
      <p:ext uri="{BB962C8B-B14F-4D97-AF65-F5344CB8AC3E}">
        <p14:creationId xmlns:p14="http://schemas.microsoft.com/office/powerpoint/2010/main" val="427918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Hypermedia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458200" cy="3810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Hypermedia</a:t>
            </a:r>
            <a:r>
              <a:rPr lang="en-US" dirty="0" smtClean="0"/>
              <a:t> – An application that </a:t>
            </a:r>
            <a:r>
              <a:rPr lang="en-US" dirty="0" smtClean="0">
                <a:solidFill>
                  <a:srgbClr val="FF0000"/>
                </a:solidFill>
              </a:rPr>
              <a:t>uses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associative relationships</a:t>
            </a:r>
            <a:r>
              <a:rPr lang="en-US" dirty="0" smtClean="0"/>
              <a:t> among information </a:t>
            </a:r>
          </a:p>
          <a:p>
            <a:pPr marL="0" indent="0">
              <a:buNone/>
            </a:pPr>
            <a:r>
              <a:rPr lang="en-US" dirty="0" smtClean="0"/>
              <a:t>contained within multiple media data</a:t>
            </a:r>
          </a:p>
          <a:p>
            <a:pPr marL="0" indent="0">
              <a:buNone/>
            </a:pPr>
            <a:r>
              <a:rPr lang="en-US" dirty="0" smtClean="0"/>
              <a:t>for the purpose of facilitating access to and </a:t>
            </a:r>
          </a:p>
          <a:p>
            <a:pPr marL="0" indent="0">
              <a:buNone/>
            </a:pPr>
            <a:r>
              <a:rPr lang="en-US" dirty="0" smtClean="0"/>
              <a:t>manipulation of the information encapsulated by </a:t>
            </a:r>
          </a:p>
          <a:p>
            <a:pPr marL="0" indent="0">
              <a:buNone/>
            </a:pPr>
            <a:r>
              <a:rPr lang="en-US" dirty="0" smtClean="0"/>
              <a:t>the data.</a:t>
            </a:r>
          </a:p>
          <a:p>
            <a:pPr marL="0" indent="0">
              <a:buNone/>
            </a:pPr>
            <a:r>
              <a:rPr lang="en-US" dirty="0" smtClean="0"/>
              <a:t>						[Lowe &amp; Hall 99]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17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Questions?</a:t>
            </a:r>
          </a:p>
        </p:txBody>
      </p:sp>
      <p:sp>
        <p:nvSpPr>
          <p:cNvPr id="819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196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00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8197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81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9F7F727-62AD-4DD1-B854-8B249C597E8E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9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08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Representing HDF5 IN XML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722313" y="1928813"/>
            <a:ext cx="7772400" cy="1500187"/>
          </a:xfrm>
        </p:spPr>
        <p:txBody>
          <a:bodyPr/>
          <a:lstStyle/>
          <a:p>
            <a:r>
              <a:rPr lang="en-US" sz="2400" dirty="0" smtClean="0"/>
              <a:t>“We find that the same word – </a:t>
            </a:r>
            <a:r>
              <a:rPr lang="en-US" sz="2400" b="1" dirty="0" smtClean="0"/>
              <a:t>Fidelity</a:t>
            </a:r>
            <a:r>
              <a:rPr lang="en-US" sz="2400" dirty="0" smtClean="0"/>
              <a:t> – can be used both in connection with the excellence of sound reproduction and picture reproduction.”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		(1931 Electronics Oct. 137/1)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57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Cases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Viewing structure and contents of an HDF5 file in a web browser (XSLT in the browser)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XML as a catalog record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XML as a light-weight intermediate form for applications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Generation, validation, and reconstruction of HDF5 files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XML as intermediate to other data languages or file formats (e.g., ISO, </a:t>
            </a:r>
            <a:r>
              <a:rPr lang="en-US" sz="2400" dirty="0" err="1" smtClean="0"/>
              <a:t>netCDF</a:t>
            </a:r>
            <a:r>
              <a:rPr lang="en-US" sz="2400" dirty="0" smtClean="0"/>
              <a:t>)</a:t>
            </a: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XML as machine-readable documentation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Templates, skeleton files, etc.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000" dirty="0" smtClean="0"/>
              <a:t>(</a:t>
            </a:r>
            <a:r>
              <a:rPr lang="en-US" sz="2000" b="1" dirty="0" smtClean="0"/>
              <a:t>Source:</a:t>
            </a:r>
            <a:r>
              <a:rPr lang="en-US" sz="2000" dirty="0" smtClean="0"/>
              <a:t> </a:t>
            </a:r>
            <a:r>
              <a:rPr lang="en-US" sz="2000" i="1" dirty="0" smtClean="0"/>
              <a:t>The XML DTD for HDF5: Design Notes.</a:t>
            </a:r>
            <a:r>
              <a:rPr lang="en-US" sz="2000" dirty="0" smtClean="0"/>
              <a:t> </a:t>
            </a:r>
            <a:r>
              <a:rPr lang="en-US" sz="2000" u="sng" dirty="0" smtClean="0"/>
              <a:t>12 June 2000</a:t>
            </a:r>
            <a:r>
              <a:rPr lang="en-US" sz="2000" dirty="0" smtClean="0"/>
              <a:t>)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400" dirty="0" smtClean="0"/>
              <a:t>10+ years on – still a pretty complete list!       </a:t>
            </a:r>
            <a:r>
              <a:rPr lang="en-US" sz="2400" b="1" dirty="0" smtClean="0"/>
              <a:t>Where are we?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A6822-8A2E-438A-8FF5-7FF0DBFC3E3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03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HDF5/XML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www.surveymonkey.com/s/RMSZSSX</a:t>
            </a:r>
            <a:endParaRPr lang="en-US" dirty="0" smtClean="0"/>
          </a:p>
          <a:p>
            <a:r>
              <a:rPr lang="en-US" dirty="0" smtClean="0"/>
              <a:t>13 replies to date (still open)</a:t>
            </a:r>
          </a:p>
          <a:p>
            <a:r>
              <a:rPr lang="en-US" dirty="0" smtClean="0"/>
              <a:t>Users are fluent in XML Schema, </a:t>
            </a:r>
            <a:r>
              <a:rPr lang="en-US" dirty="0" err="1" smtClean="0"/>
              <a:t>XPath</a:t>
            </a:r>
            <a:r>
              <a:rPr lang="en-US" dirty="0" smtClean="0"/>
              <a:t>, XSLT, and </a:t>
            </a:r>
            <a:r>
              <a:rPr lang="en-US" dirty="0" err="1" smtClean="0"/>
              <a:t>XLink</a:t>
            </a:r>
            <a:r>
              <a:rPr lang="en-US" dirty="0" smtClean="0"/>
              <a:t>/</a:t>
            </a:r>
            <a:r>
              <a:rPr lang="en-US" dirty="0" err="1" smtClean="0"/>
              <a:t>XPointer</a:t>
            </a:r>
            <a:endParaRPr lang="en-US" dirty="0" smtClean="0"/>
          </a:p>
          <a:p>
            <a:r>
              <a:rPr lang="en-US" dirty="0" smtClean="0"/>
              <a:t>Descriptive data are more important than a full-fledged data element representation</a:t>
            </a:r>
          </a:p>
          <a:p>
            <a:r>
              <a:rPr lang="en-US" dirty="0" smtClean="0"/>
              <a:t>Hardly anybody uses the HDF Group’s XML schema, most respondents created their own</a:t>
            </a:r>
          </a:p>
          <a:p>
            <a:r>
              <a:rPr lang="en-US" dirty="0" smtClean="0"/>
              <a:t>Split on the fidelity of the representation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79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another schema?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Address shortcomings</a:t>
            </a:r>
          </a:p>
          <a:p>
            <a:pPr lvl="1"/>
            <a:r>
              <a:rPr lang="en-US" dirty="0" smtClean="0"/>
              <a:t>Omissions</a:t>
            </a:r>
          </a:p>
          <a:p>
            <a:pPr lvl="1"/>
            <a:r>
              <a:rPr lang="en-US" dirty="0" smtClean="0"/>
              <a:t>Eliminate redundancies</a:t>
            </a:r>
          </a:p>
          <a:p>
            <a:pPr lvl="1"/>
            <a:r>
              <a:rPr lang="en-US" dirty="0" smtClean="0"/>
              <a:t>De-normalized group structure representation</a:t>
            </a:r>
          </a:p>
          <a:p>
            <a:pPr lvl="1"/>
            <a:r>
              <a:rPr lang="en-US" dirty="0" smtClean="0"/>
              <a:t>Dataset and attribute value serialization</a:t>
            </a:r>
          </a:p>
          <a:p>
            <a:pPr lvl="1"/>
            <a:r>
              <a:rPr lang="en-US" dirty="0" smtClean="0"/>
              <a:t>Simplify tools</a:t>
            </a:r>
          </a:p>
          <a:p>
            <a:r>
              <a:rPr lang="en-US" dirty="0" smtClean="0"/>
              <a:t>Reflect simplicity of the HDF5 data model</a:t>
            </a:r>
          </a:p>
          <a:p>
            <a:r>
              <a:rPr lang="en-US" dirty="0" smtClean="0"/>
              <a:t>High-fidelity representation</a:t>
            </a:r>
          </a:p>
          <a:p>
            <a:r>
              <a:rPr lang="en-US" dirty="0" smtClean="0"/>
              <a:t>Be neutral with respect to application domains</a:t>
            </a:r>
          </a:p>
          <a:p>
            <a:r>
              <a:rPr lang="en-US" dirty="0" smtClean="0"/>
              <a:t>Future proofing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17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High-Level Structure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28600" y="1143000"/>
            <a:ext cx="8686800" cy="5355312"/>
          </a:xfrm>
          <a:prstGeom prst="rect">
            <a:avLst/>
          </a:prstGeom>
          <a:solidFill>
            <a:schemeClr val="accent3">
              <a:lumMod val="85000"/>
            </a:schemeClr>
          </a:solidFill>
          <a:ln>
            <a:solidFill>
              <a:schemeClr val="accent3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nsolas" pitchFamily="49" charset="0"/>
                <a:cs typeface="Consolas" pitchFamily="49" charset="0"/>
              </a:rPr>
              <a:t>&lt;domain </a:t>
            </a:r>
            <a:r>
              <a:rPr lang="en-US" sz="1800" dirty="0" err="1" smtClean="0">
                <a:latin typeface="Consolas" pitchFamily="49" charset="0"/>
                <a:cs typeface="Consolas" pitchFamily="49" charset="0"/>
              </a:rPr>
              <a:t>xmlns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=“http</a:t>
            </a:r>
            <a:r>
              <a:rPr lang="en-US" sz="1800" dirty="0">
                <a:latin typeface="Consolas" pitchFamily="49" charset="0"/>
                <a:cs typeface="Consolas" pitchFamily="49" charset="0"/>
              </a:rPr>
              <a:t>://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www.hdfgroup.org/HDF5/XML/schema/2011/11/11”</a:t>
            </a:r>
          </a:p>
          <a:p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1800" dirty="0" err="1" smtClean="0">
                <a:latin typeface="Consolas" pitchFamily="49" charset="0"/>
                <a:cs typeface="Consolas" pitchFamily="49" charset="0"/>
              </a:rPr>
              <a:t>xmlns:xlink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=“</a:t>
            </a:r>
            <a:r>
              <a:rPr lang="en-US" sz="1800" dirty="0">
                <a:latin typeface="Consolas" pitchFamily="49" charset="0"/>
                <a:cs typeface="Consolas" pitchFamily="49" charset="0"/>
              </a:rPr>
              <a:t>http://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www.w3.org/1999/</a:t>
            </a:r>
            <a:r>
              <a:rPr lang="en-US" sz="1800" dirty="0" err="1" smtClean="0">
                <a:latin typeface="Consolas" pitchFamily="49" charset="0"/>
                <a:cs typeface="Consolas" pitchFamily="49" charset="0"/>
              </a:rPr>
              <a:t>xlink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”&gt;</a:t>
            </a:r>
          </a:p>
          <a:p>
            <a:endParaRPr lang="en-US" sz="1800" dirty="0" smtClean="0">
              <a:latin typeface="Consolas" pitchFamily="49" charset="0"/>
              <a:cs typeface="Consolas" pitchFamily="49" charset="0"/>
            </a:endParaRPr>
          </a:p>
          <a:p>
            <a:r>
              <a:rPr 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&lt;!-- “Pointer” to the HDF5 root group --&gt;</a:t>
            </a:r>
          </a:p>
          <a:p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&lt;root </a:t>
            </a:r>
            <a:r>
              <a:rPr lang="en-US" sz="1800" dirty="0" err="1" smtClean="0">
                <a:latin typeface="Consolas" pitchFamily="49" charset="0"/>
                <a:cs typeface="Consolas" pitchFamily="49" charset="0"/>
              </a:rPr>
              <a:t>xlink:href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=“</a:t>
            </a:r>
            <a:r>
              <a:rPr lang="en-US" sz="1800" dirty="0">
                <a:latin typeface="Consolas" pitchFamily="49" charset="0"/>
                <a:cs typeface="Consolas" pitchFamily="49" charset="0"/>
              </a:rPr>
              <a:t>903d1d75-e617-4767-a3bf-0cb3ee509027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”/&gt;</a:t>
            </a:r>
          </a:p>
          <a:p>
            <a:endParaRPr lang="en-US" sz="1800" dirty="0" smtClean="0">
              <a:latin typeface="Consolas" pitchFamily="49" charset="0"/>
              <a:cs typeface="Consolas" pitchFamily="49" charset="0"/>
            </a:endParaRPr>
          </a:p>
          <a:p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800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linkbase</a:t>
            </a:r>
            <a:r>
              <a:rPr 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&gt;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   &lt;!–- Representations of HDF5 groups </a:t>
            </a:r>
            <a:r>
              <a:rPr 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  <a:sym typeface="Wingdings" pitchFamily="2" charset="2"/>
              </a:rPr>
              <a:t>--&gt;</a:t>
            </a:r>
            <a:endParaRPr lang="en-US" sz="1800" dirty="0" smtClean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&lt;/</a:t>
            </a:r>
            <a:r>
              <a:rPr lang="en-US" sz="1800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linkbase</a:t>
            </a:r>
            <a:r>
              <a:rPr 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&gt;</a:t>
            </a:r>
          </a:p>
          <a:p>
            <a:endParaRPr lang="en-US" sz="1800" dirty="0" smtClean="0">
              <a:latin typeface="Consolas" pitchFamily="49" charset="0"/>
              <a:cs typeface="Consolas" pitchFamily="49" charset="0"/>
            </a:endParaRPr>
          </a:p>
          <a:p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sz="18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&lt;database&gt;</a:t>
            </a:r>
          </a:p>
          <a:p>
            <a:r>
              <a:rPr lang="en-US" sz="18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       &lt;!–- Representations of HDF5 datasets </a:t>
            </a:r>
            <a:r>
              <a:rPr lang="en-US" sz="18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  <a:sym typeface="Wingdings" pitchFamily="2" charset="2"/>
              </a:rPr>
              <a:t>--&gt;</a:t>
            </a:r>
            <a:endParaRPr lang="en-US" sz="1800" dirty="0" smtClean="0">
              <a:solidFill>
                <a:srgbClr val="00B05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8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   &lt;/database&gt;</a:t>
            </a:r>
          </a:p>
          <a:p>
            <a:endParaRPr lang="en-US" sz="1800" dirty="0" smtClean="0">
              <a:latin typeface="Consolas" pitchFamily="49" charset="0"/>
              <a:cs typeface="Consolas" pitchFamily="49" charset="0"/>
            </a:endParaRPr>
          </a:p>
          <a:p>
            <a:r>
              <a:rPr 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en-US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800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encodingbase</a:t>
            </a:r>
            <a:r>
              <a:rPr lang="en-US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&gt;</a:t>
            </a:r>
          </a:p>
          <a:p>
            <a:r>
              <a:rPr lang="en-US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&lt;!-- Collection of representations of HDF5 </a:t>
            </a:r>
            <a:r>
              <a:rPr lang="en-US" sz="1800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datatypes</a:t>
            </a:r>
            <a:r>
              <a:rPr lang="en-US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  <a:sym typeface="Wingdings" pitchFamily="2" charset="2"/>
              </a:rPr>
              <a:t>--&gt;</a:t>
            </a:r>
            <a:endParaRPr lang="en-US" sz="1800" dirty="0" smtClean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800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&lt;/</a:t>
            </a:r>
            <a:r>
              <a:rPr lang="en-US" sz="1800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encodingbase</a:t>
            </a:r>
            <a:r>
              <a:rPr lang="en-US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&gt;</a:t>
            </a:r>
          </a:p>
          <a:p>
            <a:endParaRPr lang="en-US" sz="1800" dirty="0" smtClean="0">
              <a:latin typeface="Consolas" pitchFamily="49" charset="0"/>
              <a:cs typeface="Consolas" pitchFamily="49" charset="0"/>
            </a:endParaRPr>
          </a:p>
          <a:p>
            <a:r>
              <a:rPr lang="en-US" sz="1800" dirty="0" smtClean="0">
                <a:latin typeface="Consolas" pitchFamily="49" charset="0"/>
                <a:cs typeface="Consolas" pitchFamily="49" charset="0"/>
              </a:rPr>
              <a:t>&lt;/domain&gt;</a:t>
            </a:r>
            <a:endParaRPr lang="en-US" sz="1800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11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HDF5/XML Summary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HDF5/XML is a high-fidelity rendering of user-level HDF5 items in XML</a:t>
            </a:r>
          </a:p>
          <a:p>
            <a:r>
              <a:rPr lang="en-US" dirty="0" smtClean="0"/>
              <a:t>Communities/domain experts should create XML representations that work for their users</a:t>
            </a:r>
          </a:p>
          <a:p>
            <a:pPr lvl="1"/>
            <a:r>
              <a:rPr lang="en-US" u="sng" dirty="0" smtClean="0"/>
              <a:t>HDF5/XML cannot fill that role</a:t>
            </a:r>
          </a:p>
          <a:p>
            <a:r>
              <a:rPr lang="en-US" dirty="0" smtClean="0"/>
              <a:t>One can use XSLT or XQuery to connect to the HDF5/XML tool chain (to be developed)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See me for a demo and additional information / questions /comments / suggestions / donations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EAFBD-F6C1-4BBC-BE16-6ABDE0D892E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17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Questions?</a:t>
            </a:r>
          </a:p>
        </p:txBody>
      </p:sp>
      <p:sp>
        <p:nvSpPr>
          <p:cNvPr id="819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196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00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8197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81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9F7F727-62AD-4DD1-B854-8B249C597E8E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16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56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HDF5/REST*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8077200" cy="1500187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sz="2400" dirty="0" smtClean="0">
                <a:latin typeface="Narkisim" pitchFamily="34" charset="-79"/>
                <a:cs typeface="Narkisim" pitchFamily="34" charset="-79"/>
              </a:rPr>
              <a:t>But let your communication bee, </a:t>
            </a:r>
            <a:r>
              <a:rPr lang="en-US" sz="2400" dirty="0" smtClean="0">
                <a:latin typeface="Consolas" pitchFamily="49" charset="0"/>
                <a:cs typeface="Consolas" pitchFamily="49" charset="0"/>
              </a:rPr>
              <a:t>GET, PUT: POST, DELETE:</a:t>
            </a:r>
            <a:r>
              <a:rPr lang="en-US" sz="2400" dirty="0" smtClean="0">
                <a:latin typeface="Narkisim" pitchFamily="34" charset="-79"/>
                <a:cs typeface="Narkisim" pitchFamily="34" charset="-79"/>
              </a:rPr>
              <a:t> For </a:t>
            </a:r>
            <a:r>
              <a:rPr lang="en-US" sz="2400" dirty="0" err="1" smtClean="0">
                <a:latin typeface="Narkisim" pitchFamily="34" charset="-79"/>
                <a:cs typeface="Narkisim" pitchFamily="34" charset="-79"/>
              </a:rPr>
              <a:t>whatsoeuer</a:t>
            </a:r>
            <a:r>
              <a:rPr lang="en-US" sz="2400" dirty="0" smtClean="0">
                <a:latin typeface="Narkisim" pitchFamily="34" charset="-79"/>
                <a:cs typeface="Narkisim" pitchFamily="34" charset="-79"/>
              </a:rPr>
              <a:t> is more then these, </a:t>
            </a:r>
            <a:r>
              <a:rPr lang="en-US" sz="2400" dirty="0" err="1" smtClean="0">
                <a:latin typeface="Narkisim" pitchFamily="34" charset="-79"/>
                <a:cs typeface="Narkisim" pitchFamily="34" charset="-79"/>
              </a:rPr>
              <a:t>commeth</a:t>
            </a:r>
            <a:r>
              <a:rPr lang="en-US" sz="2400" dirty="0" smtClean="0">
                <a:latin typeface="Narkisim" pitchFamily="34" charset="-79"/>
                <a:cs typeface="Narkisim" pitchFamily="34" charset="-79"/>
              </a:rPr>
              <a:t> of </a:t>
            </a:r>
            <a:r>
              <a:rPr lang="en-US" sz="2400" dirty="0" err="1" smtClean="0">
                <a:latin typeface="Narkisim" pitchFamily="34" charset="-79"/>
                <a:cs typeface="Narkisim" pitchFamily="34" charset="-79"/>
              </a:rPr>
              <a:t>euill</a:t>
            </a:r>
            <a:r>
              <a:rPr lang="en-US" sz="2400" dirty="0" smtClean="0">
                <a:latin typeface="Narkisim" pitchFamily="34" charset="-79"/>
                <a:cs typeface="Narkisim" pitchFamily="34" charset="-79"/>
              </a:rPr>
              <a:t>.”</a:t>
            </a:r>
            <a:endParaRPr lang="en-US" sz="2400" dirty="0">
              <a:latin typeface="Narkisim" pitchFamily="34" charset="-79"/>
              <a:cs typeface="Narkisim" pitchFamily="34" charset="-79"/>
            </a:endParaRPr>
          </a:p>
          <a:p>
            <a:r>
              <a:rPr lang="en-US" sz="2400" dirty="0" smtClean="0">
                <a:latin typeface="Narkisim" pitchFamily="34" charset="-79"/>
                <a:cs typeface="Narkisim" pitchFamily="34" charset="-79"/>
              </a:rPr>
              <a:t>			(Matthew 5:37, KJV 1611, Tyndale 1526)</a:t>
            </a:r>
            <a:endParaRPr lang="en-US" sz="2400" dirty="0">
              <a:latin typeface="Narkisim" pitchFamily="34" charset="-79"/>
              <a:cs typeface="Narkisim" pitchFamily="34" charset="-79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81000" y="5769114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Arial" pitchFamily="34" charset="0"/>
              </a:rPr>
              <a:t>*</a:t>
            </a:r>
            <a:r>
              <a:rPr lang="en-US" sz="1800" i="1" dirty="0" smtClean="0">
                <a:latin typeface="Arial" pitchFamily="34" charset="0"/>
              </a:rPr>
              <a:t>The support of </a:t>
            </a:r>
            <a:r>
              <a:rPr lang="en-US" sz="1800" i="1" u="sng" dirty="0" err="1" smtClean="0">
                <a:latin typeface="Arial" pitchFamily="34" charset="0"/>
              </a:rPr>
              <a:t>Wenming</a:t>
            </a:r>
            <a:r>
              <a:rPr lang="en-US" sz="1800" i="1" u="sng" dirty="0" smtClean="0">
                <a:latin typeface="Arial" pitchFamily="34" charset="0"/>
              </a:rPr>
              <a:t> Ye</a:t>
            </a:r>
            <a:r>
              <a:rPr lang="en-US" sz="1800" i="1" dirty="0" smtClean="0">
                <a:latin typeface="Arial" pitchFamily="34" charset="0"/>
              </a:rPr>
              <a:t> and </a:t>
            </a:r>
            <a:r>
              <a:rPr lang="en-US" sz="1800" i="1" u="sng" dirty="0">
                <a:latin typeface="Arial" pitchFamily="34" charset="0"/>
              </a:rPr>
              <a:t>Daniel </a:t>
            </a:r>
            <a:r>
              <a:rPr lang="en-US" sz="1800" i="1" u="sng" dirty="0" err="1" smtClean="0">
                <a:latin typeface="Arial" pitchFamily="34" charset="0"/>
              </a:rPr>
              <a:t>Odievich</a:t>
            </a:r>
            <a:r>
              <a:rPr lang="en-US" sz="1800" i="1" dirty="0">
                <a:latin typeface="Arial" pitchFamily="34" charset="0"/>
              </a:rPr>
              <a:t> </a:t>
            </a:r>
            <a:r>
              <a:rPr lang="en-US" sz="1800" i="1" dirty="0" smtClean="0">
                <a:latin typeface="Arial" pitchFamily="34" charset="0"/>
              </a:rPr>
              <a:t>(Microsoft) for this project is gratefully acknowledged.</a:t>
            </a:r>
            <a:endParaRPr lang="en-US" sz="1800" i="1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32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REST</a:t>
            </a:r>
          </a:p>
          <a:p>
            <a:pPr lvl="1"/>
            <a:r>
              <a:rPr lang="en-US" dirty="0" smtClean="0"/>
              <a:t>Resources</a:t>
            </a:r>
          </a:p>
          <a:p>
            <a:pPr lvl="1"/>
            <a:r>
              <a:rPr lang="en-US" dirty="0" smtClean="0"/>
              <a:t>Representations</a:t>
            </a:r>
          </a:p>
          <a:p>
            <a:pPr lvl="1"/>
            <a:r>
              <a:rPr lang="en-US" dirty="0" smtClean="0"/>
              <a:t>URIs</a:t>
            </a:r>
          </a:p>
          <a:p>
            <a:r>
              <a:rPr lang="en-US" dirty="0" smtClean="0"/>
              <a:t>Cloud / Windows Azure</a:t>
            </a:r>
          </a:p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A6822-8A2E-438A-8FF5-7FF0DBFC3E3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</a:t>
            </a:r>
            <a:r>
              <a:rPr lang="en-US" dirty="0"/>
              <a:t>*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04800" y="2895600"/>
            <a:ext cx="8610600" cy="2971800"/>
          </a:xfrm>
        </p:spPr>
        <p:txBody>
          <a:bodyPr/>
          <a:lstStyle/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b="1" dirty="0" smtClean="0"/>
              <a:t>the Internet as it was originally conceived</a:t>
            </a:r>
          </a:p>
          <a:p>
            <a:pPr marL="0" indent="0">
              <a:buNone/>
            </a:pPr>
            <a:r>
              <a:rPr lang="en-US" sz="2800" b="1" dirty="0" smtClean="0"/>
              <a:t>is perfectly suited for transferring both hypermedia-based documents and data</a:t>
            </a: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			[Scribner &amp; </a:t>
            </a:r>
            <a:r>
              <a:rPr lang="en-US" sz="2800" dirty="0" err="1" smtClean="0"/>
              <a:t>Seely</a:t>
            </a:r>
            <a:r>
              <a:rPr lang="en-US" sz="2800" dirty="0" smtClean="0"/>
              <a:t> 2009]</a:t>
            </a:r>
            <a:endParaRPr lang="en-US" sz="2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EAFBD-F6C1-4BBC-BE16-6ABDE0D892EA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029200" y="990600"/>
            <a:ext cx="39741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*</a:t>
            </a:r>
            <a:r>
              <a:rPr lang="en-US" sz="2000" b="1" dirty="0" err="1" smtClean="0">
                <a:latin typeface="Arial" pitchFamily="34" charset="0"/>
              </a:rPr>
              <a:t>RE</a:t>
            </a:r>
            <a:r>
              <a:rPr lang="en-US" sz="2000" dirty="0" err="1" smtClean="0">
                <a:latin typeface="Arial" pitchFamily="34" charset="0"/>
              </a:rPr>
              <a:t>presentational</a:t>
            </a:r>
            <a:r>
              <a:rPr lang="en-US" sz="2000" dirty="0" smtClean="0">
                <a:latin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</a:rPr>
              <a:t>S</a:t>
            </a:r>
            <a:r>
              <a:rPr lang="en-US" sz="2000" dirty="0" smtClean="0">
                <a:latin typeface="Arial" pitchFamily="34" charset="0"/>
              </a:rPr>
              <a:t>tate </a:t>
            </a:r>
            <a:r>
              <a:rPr lang="en-US" sz="2000" b="1" dirty="0" smtClean="0">
                <a:latin typeface="Arial" pitchFamily="34" charset="0"/>
              </a:rPr>
              <a:t>T</a:t>
            </a:r>
            <a:r>
              <a:rPr lang="en-US" sz="2000" dirty="0" smtClean="0">
                <a:latin typeface="Arial" pitchFamily="34" charset="0"/>
              </a:rPr>
              <a:t>ransfer</a:t>
            </a:r>
          </a:p>
          <a:p>
            <a:r>
              <a:rPr lang="en-US" sz="2000" dirty="0" smtClean="0">
                <a:latin typeface="Arial" pitchFamily="34" charset="0"/>
              </a:rPr>
              <a:t>                              [Fielding 2000]</a:t>
            </a:r>
            <a:endParaRPr lang="en-US" sz="2000" dirty="0">
              <a:latin typeface="Arial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16565" y="2895600"/>
            <a:ext cx="8686800" cy="1971020"/>
            <a:chOff x="316565" y="2895600"/>
            <a:chExt cx="8686800" cy="1971020"/>
          </a:xfrm>
        </p:grpSpPr>
        <p:sp>
          <p:nvSpPr>
            <p:cNvPr id="2" name="TextBox 1"/>
            <p:cNvSpPr txBox="1"/>
            <p:nvPr/>
          </p:nvSpPr>
          <p:spPr>
            <a:xfrm>
              <a:off x="316565" y="2895600"/>
              <a:ext cx="8686800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Arial" pitchFamily="34" charset="0"/>
                </a:rPr>
                <a:t>Why create complex data service architectures when</a:t>
              </a:r>
            </a:p>
            <a:p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234958" y="4343400"/>
              <a:ext cx="38504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Arial" pitchFamily="34" charset="0"/>
                </a:rPr>
                <a:t>?</a:t>
              </a:r>
              <a:endParaRPr lang="en-US" sz="2800" dirty="0">
                <a:latin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033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Simple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4864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The </a:t>
            </a:r>
            <a:r>
              <a:rPr lang="en-US" sz="2800" dirty="0">
                <a:solidFill>
                  <a:srgbClr val="00B050"/>
                </a:solidFill>
              </a:rPr>
              <a:t>s</a:t>
            </a:r>
            <a:r>
              <a:rPr lang="en-US" sz="2800" dirty="0" smtClean="0">
                <a:solidFill>
                  <a:srgbClr val="00B050"/>
                </a:solidFill>
              </a:rPr>
              <a:t>erver</a:t>
            </a:r>
            <a:r>
              <a:rPr lang="en-US" sz="2800" dirty="0" smtClean="0"/>
              <a:t> maintains </a:t>
            </a:r>
            <a:r>
              <a:rPr lang="en-US" sz="2800" dirty="0" smtClean="0">
                <a:solidFill>
                  <a:srgbClr val="00B050"/>
                </a:solidFill>
              </a:rPr>
              <a:t>resources</a:t>
            </a:r>
            <a:r>
              <a:rPr lang="en-US" sz="2800" dirty="0" smtClean="0"/>
              <a:t>  that are separate from </a:t>
            </a:r>
            <a:r>
              <a:rPr lang="en-US" sz="2800" dirty="0" smtClean="0">
                <a:solidFill>
                  <a:srgbClr val="0070C0"/>
                </a:solidFill>
              </a:rPr>
              <a:t>representations</a:t>
            </a:r>
            <a:r>
              <a:rPr lang="en-US" sz="2800" dirty="0" smtClean="0"/>
              <a:t> returned to </a:t>
            </a:r>
            <a:r>
              <a:rPr lang="en-US" sz="2800" dirty="0" smtClean="0">
                <a:solidFill>
                  <a:srgbClr val="0070C0"/>
                </a:solidFill>
              </a:rPr>
              <a:t>clients</a:t>
            </a:r>
          </a:p>
          <a:p>
            <a:pPr marL="514350" indent="-514350">
              <a:buFont typeface="+mj-lt"/>
              <a:buAutoNum type="arabicPeriod"/>
            </a:pPr>
            <a:endParaRPr lang="en-US" sz="1800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Clients manipulate resources via the representations issued to them</a:t>
            </a:r>
          </a:p>
          <a:p>
            <a:pPr marL="514350" indent="-514350">
              <a:buFont typeface="+mj-lt"/>
              <a:buAutoNum type="arabicPeriod"/>
            </a:pPr>
            <a:endParaRPr lang="en-US" sz="1800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The messages that convey representations to the client are self-describing</a:t>
            </a:r>
          </a:p>
          <a:p>
            <a:pPr marL="514350" indent="-514350">
              <a:buFont typeface="+mj-lt"/>
              <a:buAutoNum type="arabicPeriod"/>
            </a:pPr>
            <a:endParaRPr lang="en-US" sz="1800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Application state is transferred using hypermedia techniques</a:t>
            </a:r>
            <a:endParaRPr lang="en-US" sz="28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638800" y="6019800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itchFamily="34" charset="0"/>
              </a:rPr>
              <a:t>[Scribner &amp; </a:t>
            </a:r>
            <a:r>
              <a:rPr lang="en-US" dirty="0" err="1">
                <a:latin typeface="Arial" pitchFamily="34" charset="0"/>
              </a:rPr>
              <a:t>Seely</a:t>
            </a:r>
            <a:r>
              <a:rPr lang="en-US" dirty="0">
                <a:latin typeface="Arial" pitchFamily="34" charset="0"/>
              </a:rPr>
              <a:t> 2009</a:t>
            </a:r>
            <a:r>
              <a:rPr lang="en-US" dirty="0" smtClean="0">
                <a:latin typeface="Arial" pitchFamily="34" charset="0"/>
              </a:rPr>
              <a:t>]</a:t>
            </a:r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46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HDF5/REST Resources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9963"/>
            <a:ext cx="9144000" cy="4193184"/>
          </a:xfrm>
        </p:spPr>
      </p:pic>
    </p:spTree>
    <p:extLst>
      <p:ext uri="{BB962C8B-B14F-4D97-AF65-F5344CB8AC3E}">
        <p14:creationId xmlns:p14="http://schemas.microsoft.com/office/powerpoint/2010/main" val="121954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HDF5/REST URIs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851464"/>
            <a:ext cx="7848600" cy="5701736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6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0"/>
            <a:ext cx="9144000" cy="40454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HDF5/REST URIs – Examples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9144000" cy="4057114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132955"/>
            <a:ext cx="8458200" cy="4817515"/>
          </a:xfrm>
        </p:spPr>
      </p:pic>
    </p:spTree>
    <p:extLst>
      <p:ext uri="{BB962C8B-B14F-4D97-AF65-F5344CB8AC3E}">
        <p14:creationId xmlns:p14="http://schemas.microsoft.com/office/powerpoint/2010/main" val="1819345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Get (a representation of) the HDF5 root</a:t>
            </a:r>
          </a:p>
          <a:p>
            <a:pPr marL="0" indent="0">
              <a:buNone/>
            </a:pPr>
            <a:endParaRPr 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endParaRPr 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en-US" sz="2800" dirty="0" smtClean="0"/>
              <a:t>Create a new HDF5 group (unlinked)</a:t>
            </a:r>
          </a:p>
          <a:p>
            <a:pPr marL="0" indent="0">
              <a:buNone/>
            </a:pPr>
            <a:endParaRPr lang="en-US" sz="24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endParaRPr 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en-US" sz="2800" dirty="0" smtClean="0"/>
              <a:t>Link the newly created group as ‘New Group’</a:t>
            </a:r>
          </a:p>
          <a:p>
            <a:pPr marL="0" indent="0">
              <a:buNone/>
            </a:pPr>
            <a:endParaRPr lang="en-US" sz="24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endParaRPr lang="en-US" sz="24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endParaRPr 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en-US" sz="2800" dirty="0" smtClean="0"/>
              <a:t>Delete an HDF5 attribute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0B191-D192-4155-B7FC-877A6FDF1AF9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57200" y="1671935"/>
            <a:ext cx="8305800" cy="461665"/>
          </a:xfrm>
          <a:prstGeom prst="rect">
            <a:avLst/>
          </a:prstGeom>
          <a:solidFill>
            <a:schemeClr val="accent3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GET /root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819400"/>
            <a:ext cx="8305800" cy="461665"/>
          </a:xfrm>
          <a:prstGeom prst="rect">
            <a:avLst/>
          </a:prstGeom>
          <a:solidFill>
            <a:schemeClr val="accent3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itchFamily="49" charset="0"/>
                <a:cs typeface="Consolas" pitchFamily="49" charset="0"/>
              </a:rPr>
              <a:t>POST /groups # server replies with {</a:t>
            </a:r>
            <a:r>
              <a:rPr lang="en-US" dirty="0" err="1">
                <a:latin typeface="Consolas" pitchFamily="49" charset="0"/>
                <a:cs typeface="Consolas" pitchFamily="49" charset="0"/>
              </a:rPr>
              <a:t>groupID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}</a:t>
            </a:r>
            <a:endParaRPr lang="en-US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4114800"/>
            <a:ext cx="8305800" cy="830997"/>
          </a:xfrm>
          <a:prstGeom prst="rect">
            <a:avLst/>
          </a:prstGeom>
          <a:solidFill>
            <a:schemeClr val="accent3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POST /groups/{groupID1}/participants/New</a:t>
            </a:r>
            <a:r>
              <a:rPr lang="en-US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%20</a:t>
            </a:r>
            <a:r>
              <a:rPr lang="en-US" dirty="0">
                <a:latin typeface="Consolas" pitchFamily="49" charset="0"/>
                <a:cs typeface="Consolas" pitchFamily="49" charset="0"/>
              </a:rPr>
              <a:t>Group</a:t>
            </a: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{</a:t>
            </a:r>
            <a:r>
              <a:rPr lang="en-US" dirty="0" err="1">
                <a:latin typeface="Consolas" pitchFamily="49" charset="0"/>
                <a:cs typeface="Consolas" pitchFamily="49" charset="0"/>
              </a:rPr>
              <a:t>groupID</a:t>
            </a:r>
            <a:r>
              <a:rPr lang="en-US" dirty="0">
                <a:latin typeface="Consolas" pitchFamily="49" charset="0"/>
                <a:cs typeface="Consolas" pitchFamily="49" charset="0"/>
              </a:rPr>
              <a:t>} #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content</a:t>
            </a:r>
            <a:endParaRPr lang="en-US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5791200"/>
            <a:ext cx="8305800" cy="461665"/>
          </a:xfrm>
          <a:prstGeom prst="rect">
            <a:avLst/>
          </a:prstGeom>
          <a:solidFill>
            <a:schemeClr val="accent3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DELETE /datasets/{</a:t>
            </a:r>
            <a:r>
              <a:rPr lang="en-US" dirty="0" err="1">
                <a:latin typeface="Consolas" pitchFamily="49" charset="0"/>
                <a:cs typeface="Consolas" pitchFamily="49" charset="0"/>
              </a:rPr>
              <a:t>datasetID</a:t>
            </a:r>
            <a:r>
              <a:rPr lang="en-US" dirty="0">
                <a:latin typeface="Consolas" pitchFamily="49" charset="0"/>
                <a:cs typeface="Consolas" pitchFamily="49" charset="0"/>
              </a:rPr>
              <a:t>}/attributes/{name}</a:t>
            </a:r>
          </a:p>
        </p:txBody>
      </p:sp>
    </p:spTree>
    <p:extLst>
      <p:ext uri="{BB962C8B-B14F-4D97-AF65-F5344CB8AC3E}">
        <p14:creationId xmlns:p14="http://schemas.microsoft.com/office/powerpoint/2010/main" val="57764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10600" cy="5486400"/>
          </a:xfrm>
        </p:spPr>
        <p:txBody>
          <a:bodyPr/>
          <a:lstStyle/>
          <a:p>
            <a:r>
              <a:rPr lang="en-US" dirty="0" smtClean="0"/>
              <a:t>Clients express preferences via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Accept</a:t>
            </a:r>
            <a:r>
              <a:rPr lang="en-US" dirty="0" smtClean="0"/>
              <a:t> header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Server may reply with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or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3400" y="1676400"/>
            <a:ext cx="8229600" cy="1938992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Accept: application/json;0.9,</a:t>
            </a:r>
          </a:p>
          <a:p>
            <a:r>
              <a:rPr lang="en-US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     text/xml, application/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xml;q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=0.8,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      application/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octet-stream;q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=0.7,</a:t>
            </a:r>
          </a:p>
          <a:p>
            <a:r>
              <a:rPr lang="en-US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     image/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png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, image/gif, image/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jpeg;q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=0.2,</a:t>
            </a:r>
          </a:p>
          <a:p>
            <a:r>
              <a:rPr lang="en-US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     */*; q=0.1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Accept-Encoding: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gzip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, deflate,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compress;q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=0.9</a:t>
            </a:r>
            <a:endParaRPr lang="en-US" sz="20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4343400"/>
            <a:ext cx="8229600" cy="1015663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Content-Type: text/xml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Content-Length: 2890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…</a:t>
            </a:r>
            <a:endParaRPr lang="en-US" sz="20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6019800"/>
            <a:ext cx="8229600" cy="400110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HTTP/1.1 406 Not Acceptable</a:t>
            </a:r>
          </a:p>
        </p:txBody>
      </p:sp>
    </p:spTree>
    <p:extLst>
      <p:ext uri="{BB962C8B-B14F-4D97-AF65-F5344CB8AC3E}">
        <p14:creationId xmlns:p14="http://schemas.microsoft.com/office/powerpoint/2010/main" val="208469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4191000"/>
            <a:ext cx="2392878" cy="1708404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 bwMode="auto">
          <a:xfrm>
            <a:off x="1828800" y="1257300"/>
            <a:ext cx="5410200" cy="3581400"/>
          </a:xfrm>
          <a:prstGeom prst="roundRect">
            <a:avLst/>
          </a:prstGeom>
          <a:solidFill>
            <a:schemeClr val="accent3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2209800" y="1524000"/>
            <a:ext cx="4648200" cy="3048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Azure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8" name="Cloud 7"/>
          <p:cNvSpPr/>
          <p:nvPr/>
        </p:nvSpPr>
        <p:spPr bwMode="auto">
          <a:xfrm>
            <a:off x="2438400" y="1676400"/>
            <a:ext cx="2133600" cy="1524000"/>
          </a:xfrm>
          <a:prstGeom prst="cloud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895600" y="2057400"/>
            <a:ext cx="304800" cy="38100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420533" y="2015067"/>
            <a:ext cx="304800" cy="38100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3014133" y="2506133"/>
            <a:ext cx="304800" cy="38100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454400" y="2514600"/>
            <a:ext cx="304800" cy="38100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24400" y="1784234"/>
            <a:ext cx="104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</a:rPr>
              <a:t>Fabric</a:t>
            </a:r>
          </a:p>
        </p:txBody>
      </p:sp>
      <p:sp>
        <p:nvSpPr>
          <p:cNvPr id="14" name="Flowchart: Magnetic Disk 13"/>
          <p:cNvSpPr/>
          <p:nvPr/>
        </p:nvSpPr>
        <p:spPr bwMode="auto">
          <a:xfrm>
            <a:off x="4343400" y="3124200"/>
            <a:ext cx="685800" cy="914400"/>
          </a:xfrm>
          <a:prstGeom prst="flowChartMagneticDisk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Flowchart: Magnetic Disk 15"/>
          <p:cNvSpPr/>
          <p:nvPr/>
        </p:nvSpPr>
        <p:spPr bwMode="auto">
          <a:xfrm>
            <a:off x="4901835" y="3200400"/>
            <a:ext cx="685800" cy="914400"/>
          </a:xfrm>
          <a:prstGeom prst="flowChartMagneticDisk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Flowchart: Magnetic Disk 14"/>
          <p:cNvSpPr/>
          <p:nvPr/>
        </p:nvSpPr>
        <p:spPr bwMode="auto">
          <a:xfrm>
            <a:off x="4538133" y="3505200"/>
            <a:ext cx="685800" cy="914400"/>
          </a:xfrm>
          <a:prstGeom prst="flowChartMagneticDisk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73400" y="3680767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</a:rPr>
              <a:t>Storage</a:t>
            </a:r>
          </a:p>
        </p:txBody>
      </p:sp>
      <p:sp>
        <p:nvSpPr>
          <p:cNvPr id="20" name="Trapezoid 19"/>
          <p:cNvSpPr/>
          <p:nvPr/>
        </p:nvSpPr>
        <p:spPr bwMode="auto">
          <a:xfrm>
            <a:off x="1981200" y="5257800"/>
            <a:ext cx="5181600" cy="999067"/>
          </a:xfrm>
          <a:prstGeom prst="trapezoid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Freeform 21"/>
          <p:cNvSpPr/>
          <p:nvPr/>
        </p:nvSpPr>
        <p:spPr bwMode="auto">
          <a:xfrm>
            <a:off x="2988733" y="5486400"/>
            <a:ext cx="3234267" cy="187823"/>
          </a:xfrm>
          <a:custGeom>
            <a:avLst/>
            <a:gdLst>
              <a:gd name="connsiteX0" fmla="*/ 0 w 3234267"/>
              <a:gd name="connsiteY0" fmla="*/ 120090 h 187823"/>
              <a:gd name="connsiteX1" fmla="*/ 169334 w 3234267"/>
              <a:gd name="connsiteY1" fmla="*/ 69290 h 187823"/>
              <a:gd name="connsiteX2" fmla="*/ 211667 w 3234267"/>
              <a:gd name="connsiteY2" fmla="*/ 52356 h 187823"/>
              <a:gd name="connsiteX3" fmla="*/ 245534 w 3234267"/>
              <a:gd name="connsiteY3" fmla="*/ 43890 h 187823"/>
              <a:gd name="connsiteX4" fmla="*/ 321734 w 3234267"/>
              <a:gd name="connsiteY4" fmla="*/ 18490 h 187823"/>
              <a:gd name="connsiteX5" fmla="*/ 338667 w 3234267"/>
              <a:gd name="connsiteY5" fmla="*/ 1556 h 187823"/>
              <a:gd name="connsiteX6" fmla="*/ 575734 w 3234267"/>
              <a:gd name="connsiteY6" fmla="*/ 18490 h 187823"/>
              <a:gd name="connsiteX7" fmla="*/ 609600 w 3234267"/>
              <a:gd name="connsiteY7" fmla="*/ 35423 h 187823"/>
              <a:gd name="connsiteX8" fmla="*/ 635000 w 3234267"/>
              <a:gd name="connsiteY8" fmla="*/ 43890 h 187823"/>
              <a:gd name="connsiteX9" fmla="*/ 660400 w 3234267"/>
              <a:gd name="connsiteY9" fmla="*/ 60823 h 187823"/>
              <a:gd name="connsiteX10" fmla="*/ 677334 w 3234267"/>
              <a:gd name="connsiteY10" fmla="*/ 77756 h 187823"/>
              <a:gd name="connsiteX11" fmla="*/ 711200 w 3234267"/>
              <a:gd name="connsiteY11" fmla="*/ 86223 h 187823"/>
              <a:gd name="connsiteX12" fmla="*/ 728134 w 3234267"/>
              <a:gd name="connsiteY12" fmla="*/ 103156 h 187823"/>
              <a:gd name="connsiteX13" fmla="*/ 762000 w 3234267"/>
              <a:gd name="connsiteY13" fmla="*/ 94690 h 187823"/>
              <a:gd name="connsiteX14" fmla="*/ 897467 w 3234267"/>
              <a:gd name="connsiteY14" fmla="*/ 103156 h 187823"/>
              <a:gd name="connsiteX15" fmla="*/ 1049867 w 3234267"/>
              <a:gd name="connsiteY15" fmla="*/ 77756 h 187823"/>
              <a:gd name="connsiteX16" fmla="*/ 1075267 w 3234267"/>
              <a:gd name="connsiteY16" fmla="*/ 69290 h 187823"/>
              <a:gd name="connsiteX17" fmla="*/ 1159934 w 3234267"/>
              <a:gd name="connsiteY17" fmla="*/ 35423 h 187823"/>
              <a:gd name="connsiteX18" fmla="*/ 1278467 w 3234267"/>
              <a:gd name="connsiteY18" fmla="*/ 26956 h 187823"/>
              <a:gd name="connsiteX19" fmla="*/ 1320800 w 3234267"/>
              <a:gd name="connsiteY19" fmla="*/ 35423 h 187823"/>
              <a:gd name="connsiteX20" fmla="*/ 1371600 w 3234267"/>
              <a:gd name="connsiteY20" fmla="*/ 69290 h 187823"/>
              <a:gd name="connsiteX21" fmla="*/ 1397000 w 3234267"/>
              <a:gd name="connsiteY21" fmla="*/ 77756 h 187823"/>
              <a:gd name="connsiteX22" fmla="*/ 1447800 w 3234267"/>
              <a:gd name="connsiteY22" fmla="*/ 128556 h 187823"/>
              <a:gd name="connsiteX23" fmla="*/ 1464734 w 3234267"/>
              <a:gd name="connsiteY23" fmla="*/ 145490 h 187823"/>
              <a:gd name="connsiteX24" fmla="*/ 1490134 w 3234267"/>
              <a:gd name="connsiteY24" fmla="*/ 153956 h 187823"/>
              <a:gd name="connsiteX25" fmla="*/ 1507067 w 3234267"/>
              <a:gd name="connsiteY25" fmla="*/ 179356 h 187823"/>
              <a:gd name="connsiteX26" fmla="*/ 1532467 w 3234267"/>
              <a:gd name="connsiteY26" fmla="*/ 187823 h 187823"/>
              <a:gd name="connsiteX27" fmla="*/ 1651000 w 3234267"/>
              <a:gd name="connsiteY27" fmla="*/ 179356 h 187823"/>
              <a:gd name="connsiteX28" fmla="*/ 1693334 w 3234267"/>
              <a:gd name="connsiteY28" fmla="*/ 145490 h 187823"/>
              <a:gd name="connsiteX29" fmla="*/ 1727200 w 3234267"/>
              <a:gd name="connsiteY29" fmla="*/ 137023 h 187823"/>
              <a:gd name="connsiteX30" fmla="*/ 1938867 w 3234267"/>
              <a:gd name="connsiteY30" fmla="*/ 120090 h 187823"/>
              <a:gd name="connsiteX31" fmla="*/ 1964267 w 3234267"/>
              <a:gd name="connsiteY31" fmla="*/ 111623 h 187823"/>
              <a:gd name="connsiteX32" fmla="*/ 2065867 w 3234267"/>
              <a:gd name="connsiteY32" fmla="*/ 128556 h 187823"/>
              <a:gd name="connsiteX33" fmla="*/ 2133600 w 3234267"/>
              <a:gd name="connsiteY33" fmla="*/ 170890 h 187823"/>
              <a:gd name="connsiteX34" fmla="*/ 2269067 w 3234267"/>
              <a:gd name="connsiteY34" fmla="*/ 162423 h 187823"/>
              <a:gd name="connsiteX35" fmla="*/ 2311400 w 3234267"/>
              <a:gd name="connsiteY35" fmla="*/ 145490 h 187823"/>
              <a:gd name="connsiteX36" fmla="*/ 2370667 w 3234267"/>
              <a:gd name="connsiteY36" fmla="*/ 128556 h 187823"/>
              <a:gd name="connsiteX37" fmla="*/ 2446867 w 3234267"/>
              <a:gd name="connsiteY37" fmla="*/ 86223 h 187823"/>
              <a:gd name="connsiteX38" fmla="*/ 2472267 w 3234267"/>
              <a:gd name="connsiteY38" fmla="*/ 69290 h 187823"/>
              <a:gd name="connsiteX39" fmla="*/ 2506134 w 3234267"/>
              <a:gd name="connsiteY39" fmla="*/ 60823 h 187823"/>
              <a:gd name="connsiteX40" fmla="*/ 2590800 w 3234267"/>
              <a:gd name="connsiteY40" fmla="*/ 35423 h 187823"/>
              <a:gd name="connsiteX41" fmla="*/ 2650067 w 3234267"/>
              <a:gd name="connsiteY41" fmla="*/ 43890 h 187823"/>
              <a:gd name="connsiteX42" fmla="*/ 2675467 w 3234267"/>
              <a:gd name="connsiteY42" fmla="*/ 60823 h 187823"/>
              <a:gd name="connsiteX43" fmla="*/ 2700867 w 3234267"/>
              <a:gd name="connsiteY43" fmla="*/ 69290 h 187823"/>
              <a:gd name="connsiteX44" fmla="*/ 2726267 w 3234267"/>
              <a:gd name="connsiteY44" fmla="*/ 86223 h 187823"/>
              <a:gd name="connsiteX45" fmla="*/ 2760134 w 3234267"/>
              <a:gd name="connsiteY45" fmla="*/ 103156 h 187823"/>
              <a:gd name="connsiteX46" fmla="*/ 2810934 w 3234267"/>
              <a:gd name="connsiteY46" fmla="*/ 120090 h 187823"/>
              <a:gd name="connsiteX47" fmla="*/ 2870200 w 3234267"/>
              <a:gd name="connsiteY47" fmla="*/ 103156 h 187823"/>
              <a:gd name="connsiteX48" fmla="*/ 2904067 w 3234267"/>
              <a:gd name="connsiteY48" fmla="*/ 94690 h 187823"/>
              <a:gd name="connsiteX49" fmla="*/ 3031067 w 3234267"/>
              <a:gd name="connsiteY49" fmla="*/ 86223 h 187823"/>
              <a:gd name="connsiteX50" fmla="*/ 3073400 w 3234267"/>
              <a:gd name="connsiteY50" fmla="*/ 77756 h 187823"/>
              <a:gd name="connsiteX51" fmla="*/ 3115734 w 3234267"/>
              <a:gd name="connsiteY51" fmla="*/ 60823 h 187823"/>
              <a:gd name="connsiteX52" fmla="*/ 3141134 w 3234267"/>
              <a:gd name="connsiteY52" fmla="*/ 52356 h 187823"/>
              <a:gd name="connsiteX53" fmla="*/ 3200400 w 3234267"/>
              <a:gd name="connsiteY53" fmla="*/ 35423 h 187823"/>
              <a:gd name="connsiteX54" fmla="*/ 3217334 w 3234267"/>
              <a:gd name="connsiteY54" fmla="*/ 18490 h 187823"/>
              <a:gd name="connsiteX55" fmla="*/ 3234267 w 3234267"/>
              <a:gd name="connsiteY55" fmla="*/ 43890 h 187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234267" h="187823">
                <a:moveTo>
                  <a:pt x="0" y="120090"/>
                </a:moveTo>
                <a:cubicBezTo>
                  <a:pt x="99398" y="80330"/>
                  <a:pt x="-19584" y="125965"/>
                  <a:pt x="169334" y="69290"/>
                </a:cubicBezTo>
                <a:cubicBezTo>
                  <a:pt x="183891" y="64923"/>
                  <a:pt x="197249" y="57162"/>
                  <a:pt x="211667" y="52356"/>
                </a:cubicBezTo>
                <a:cubicBezTo>
                  <a:pt x="222706" y="48676"/>
                  <a:pt x="234412" y="47312"/>
                  <a:pt x="245534" y="43890"/>
                </a:cubicBezTo>
                <a:cubicBezTo>
                  <a:pt x="271124" y="36016"/>
                  <a:pt x="321734" y="18490"/>
                  <a:pt x="321734" y="18490"/>
                </a:cubicBezTo>
                <a:cubicBezTo>
                  <a:pt x="327378" y="12845"/>
                  <a:pt x="330691" y="1888"/>
                  <a:pt x="338667" y="1556"/>
                </a:cubicBezTo>
                <a:cubicBezTo>
                  <a:pt x="457018" y="-3375"/>
                  <a:pt x="487122" y="3721"/>
                  <a:pt x="575734" y="18490"/>
                </a:cubicBezTo>
                <a:cubicBezTo>
                  <a:pt x="587023" y="24134"/>
                  <a:pt x="597999" y="30451"/>
                  <a:pt x="609600" y="35423"/>
                </a:cubicBezTo>
                <a:cubicBezTo>
                  <a:pt x="617803" y="38939"/>
                  <a:pt x="627018" y="39899"/>
                  <a:pt x="635000" y="43890"/>
                </a:cubicBezTo>
                <a:cubicBezTo>
                  <a:pt x="644101" y="48441"/>
                  <a:pt x="652454" y="54466"/>
                  <a:pt x="660400" y="60823"/>
                </a:cubicBezTo>
                <a:cubicBezTo>
                  <a:pt x="666633" y="65810"/>
                  <a:pt x="670194" y="74186"/>
                  <a:pt x="677334" y="77756"/>
                </a:cubicBezTo>
                <a:cubicBezTo>
                  <a:pt x="687742" y="82960"/>
                  <a:pt x="699911" y="83401"/>
                  <a:pt x="711200" y="86223"/>
                </a:cubicBezTo>
                <a:cubicBezTo>
                  <a:pt x="716845" y="91867"/>
                  <a:pt x="720260" y="101844"/>
                  <a:pt x="728134" y="103156"/>
                </a:cubicBezTo>
                <a:cubicBezTo>
                  <a:pt x="739612" y="105069"/>
                  <a:pt x="750364" y="94690"/>
                  <a:pt x="762000" y="94690"/>
                </a:cubicBezTo>
                <a:cubicBezTo>
                  <a:pt x="807244" y="94690"/>
                  <a:pt x="852311" y="100334"/>
                  <a:pt x="897467" y="103156"/>
                </a:cubicBezTo>
                <a:cubicBezTo>
                  <a:pt x="1016863" y="93207"/>
                  <a:pt x="966823" y="105437"/>
                  <a:pt x="1049867" y="77756"/>
                </a:cubicBezTo>
                <a:cubicBezTo>
                  <a:pt x="1058334" y="74934"/>
                  <a:pt x="1067285" y="73281"/>
                  <a:pt x="1075267" y="69290"/>
                </a:cubicBezTo>
                <a:cubicBezTo>
                  <a:pt x="1097974" y="57936"/>
                  <a:pt x="1135519" y="37167"/>
                  <a:pt x="1159934" y="35423"/>
                </a:cubicBezTo>
                <a:lnTo>
                  <a:pt x="1278467" y="26956"/>
                </a:lnTo>
                <a:cubicBezTo>
                  <a:pt x="1292578" y="29778"/>
                  <a:pt x="1307699" y="29468"/>
                  <a:pt x="1320800" y="35423"/>
                </a:cubicBezTo>
                <a:cubicBezTo>
                  <a:pt x="1339327" y="43845"/>
                  <a:pt x="1352293" y="62855"/>
                  <a:pt x="1371600" y="69290"/>
                </a:cubicBezTo>
                <a:lnTo>
                  <a:pt x="1397000" y="77756"/>
                </a:lnTo>
                <a:lnTo>
                  <a:pt x="1447800" y="128556"/>
                </a:lnTo>
                <a:cubicBezTo>
                  <a:pt x="1453445" y="134201"/>
                  <a:pt x="1457161" y="142966"/>
                  <a:pt x="1464734" y="145490"/>
                </a:cubicBezTo>
                <a:lnTo>
                  <a:pt x="1490134" y="153956"/>
                </a:lnTo>
                <a:cubicBezTo>
                  <a:pt x="1495778" y="162423"/>
                  <a:pt x="1499121" y="172999"/>
                  <a:pt x="1507067" y="179356"/>
                </a:cubicBezTo>
                <a:cubicBezTo>
                  <a:pt x="1514036" y="184931"/>
                  <a:pt x="1523542" y="187823"/>
                  <a:pt x="1532467" y="187823"/>
                </a:cubicBezTo>
                <a:cubicBezTo>
                  <a:pt x="1572079" y="187823"/>
                  <a:pt x="1611489" y="182178"/>
                  <a:pt x="1651000" y="179356"/>
                </a:cubicBezTo>
                <a:cubicBezTo>
                  <a:pt x="1664656" y="165701"/>
                  <a:pt x="1674643" y="153500"/>
                  <a:pt x="1693334" y="145490"/>
                </a:cubicBezTo>
                <a:cubicBezTo>
                  <a:pt x="1704029" y="140906"/>
                  <a:pt x="1716012" y="140220"/>
                  <a:pt x="1727200" y="137023"/>
                </a:cubicBezTo>
                <a:cubicBezTo>
                  <a:pt x="1828282" y="108141"/>
                  <a:pt x="1627251" y="134253"/>
                  <a:pt x="1938867" y="120090"/>
                </a:cubicBezTo>
                <a:cubicBezTo>
                  <a:pt x="1947334" y="117268"/>
                  <a:pt x="1955342" y="111623"/>
                  <a:pt x="1964267" y="111623"/>
                </a:cubicBezTo>
                <a:cubicBezTo>
                  <a:pt x="2003901" y="111623"/>
                  <a:pt x="2030201" y="119640"/>
                  <a:pt x="2065867" y="128556"/>
                </a:cubicBezTo>
                <a:cubicBezTo>
                  <a:pt x="2107962" y="170651"/>
                  <a:pt x="2084246" y="158551"/>
                  <a:pt x="2133600" y="170890"/>
                </a:cubicBezTo>
                <a:cubicBezTo>
                  <a:pt x="2178756" y="168068"/>
                  <a:pt x="2224278" y="168821"/>
                  <a:pt x="2269067" y="162423"/>
                </a:cubicBezTo>
                <a:cubicBezTo>
                  <a:pt x="2284112" y="160274"/>
                  <a:pt x="2296982" y="150296"/>
                  <a:pt x="2311400" y="145490"/>
                </a:cubicBezTo>
                <a:cubicBezTo>
                  <a:pt x="2330892" y="138993"/>
                  <a:pt x="2350911" y="134201"/>
                  <a:pt x="2370667" y="128556"/>
                </a:cubicBezTo>
                <a:cubicBezTo>
                  <a:pt x="2427917" y="90390"/>
                  <a:pt x="2357015" y="136140"/>
                  <a:pt x="2446867" y="86223"/>
                </a:cubicBezTo>
                <a:cubicBezTo>
                  <a:pt x="2455762" y="81281"/>
                  <a:pt x="2462914" y="73298"/>
                  <a:pt x="2472267" y="69290"/>
                </a:cubicBezTo>
                <a:cubicBezTo>
                  <a:pt x="2482963" y="64706"/>
                  <a:pt x="2494988" y="64167"/>
                  <a:pt x="2506134" y="60823"/>
                </a:cubicBezTo>
                <a:cubicBezTo>
                  <a:pt x="2609206" y="29902"/>
                  <a:pt x="2512738" y="54940"/>
                  <a:pt x="2590800" y="35423"/>
                </a:cubicBezTo>
                <a:cubicBezTo>
                  <a:pt x="2610556" y="38245"/>
                  <a:pt x="2630952" y="38156"/>
                  <a:pt x="2650067" y="43890"/>
                </a:cubicBezTo>
                <a:cubicBezTo>
                  <a:pt x="2659813" y="46814"/>
                  <a:pt x="2666366" y="56272"/>
                  <a:pt x="2675467" y="60823"/>
                </a:cubicBezTo>
                <a:cubicBezTo>
                  <a:pt x="2683449" y="64814"/>
                  <a:pt x="2692885" y="65299"/>
                  <a:pt x="2700867" y="69290"/>
                </a:cubicBezTo>
                <a:cubicBezTo>
                  <a:pt x="2709968" y="73841"/>
                  <a:pt x="2717432" y="81175"/>
                  <a:pt x="2726267" y="86223"/>
                </a:cubicBezTo>
                <a:cubicBezTo>
                  <a:pt x="2737226" y="92485"/>
                  <a:pt x="2748415" y="98469"/>
                  <a:pt x="2760134" y="103156"/>
                </a:cubicBezTo>
                <a:cubicBezTo>
                  <a:pt x="2776707" y="109785"/>
                  <a:pt x="2810934" y="120090"/>
                  <a:pt x="2810934" y="120090"/>
                </a:cubicBezTo>
                <a:lnTo>
                  <a:pt x="2870200" y="103156"/>
                </a:lnTo>
                <a:cubicBezTo>
                  <a:pt x="2881426" y="100094"/>
                  <a:pt x="2892495" y="95908"/>
                  <a:pt x="2904067" y="94690"/>
                </a:cubicBezTo>
                <a:cubicBezTo>
                  <a:pt x="2946261" y="90249"/>
                  <a:pt x="2988734" y="89045"/>
                  <a:pt x="3031067" y="86223"/>
                </a:cubicBezTo>
                <a:cubicBezTo>
                  <a:pt x="3045178" y="83401"/>
                  <a:pt x="3059616" y="81891"/>
                  <a:pt x="3073400" y="77756"/>
                </a:cubicBezTo>
                <a:cubicBezTo>
                  <a:pt x="3087957" y="73389"/>
                  <a:pt x="3101503" y="66159"/>
                  <a:pt x="3115734" y="60823"/>
                </a:cubicBezTo>
                <a:cubicBezTo>
                  <a:pt x="3124090" y="57689"/>
                  <a:pt x="3132553" y="54808"/>
                  <a:pt x="3141134" y="52356"/>
                </a:cubicBezTo>
                <a:cubicBezTo>
                  <a:pt x="3215552" y="31094"/>
                  <a:pt x="3139499" y="55724"/>
                  <a:pt x="3200400" y="35423"/>
                </a:cubicBezTo>
                <a:cubicBezTo>
                  <a:pt x="3206045" y="29779"/>
                  <a:pt x="3209590" y="16554"/>
                  <a:pt x="3217334" y="18490"/>
                </a:cubicBezTo>
                <a:cubicBezTo>
                  <a:pt x="3227206" y="20958"/>
                  <a:pt x="3234267" y="43890"/>
                  <a:pt x="3234267" y="43890"/>
                </a:cubicBezTo>
              </a:path>
            </a:pathLst>
          </a:cu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Freeform 22"/>
          <p:cNvSpPr/>
          <p:nvPr/>
        </p:nvSpPr>
        <p:spPr bwMode="auto">
          <a:xfrm>
            <a:off x="2937933" y="5791200"/>
            <a:ext cx="3234267" cy="187823"/>
          </a:xfrm>
          <a:custGeom>
            <a:avLst/>
            <a:gdLst>
              <a:gd name="connsiteX0" fmla="*/ 0 w 3234267"/>
              <a:gd name="connsiteY0" fmla="*/ 120090 h 187823"/>
              <a:gd name="connsiteX1" fmla="*/ 169334 w 3234267"/>
              <a:gd name="connsiteY1" fmla="*/ 69290 h 187823"/>
              <a:gd name="connsiteX2" fmla="*/ 211667 w 3234267"/>
              <a:gd name="connsiteY2" fmla="*/ 52356 h 187823"/>
              <a:gd name="connsiteX3" fmla="*/ 245534 w 3234267"/>
              <a:gd name="connsiteY3" fmla="*/ 43890 h 187823"/>
              <a:gd name="connsiteX4" fmla="*/ 321734 w 3234267"/>
              <a:gd name="connsiteY4" fmla="*/ 18490 h 187823"/>
              <a:gd name="connsiteX5" fmla="*/ 338667 w 3234267"/>
              <a:gd name="connsiteY5" fmla="*/ 1556 h 187823"/>
              <a:gd name="connsiteX6" fmla="*/ 575734 w 3234267"/>
              <a:gd name="connsiteY6" fmla="*/ 18490 h 187823"/>
              <a:gd name="connsiteX7" fmla="*/ 609600 w 3234267"/>
              <a:gd name="connsiteY7" fmla="*/ 35423 h 187823"/>
              <a:gd name="connsiteX8" fmla="*/ 635000 w 3234267"/>
              <a:gd name="connsiteY8" fmla="*/ 43890 h 187823"/>
              <a:gd name="connsiteX9" fmla="*/ 660400 w 3234267"/>
              <a:gd name="connsiteY9" fmla="*/ 60823 h 187823"/>
              <a:gd name="connsiteX10" fmla="*/ 677334 w 3234267"/>
              <a:gd name="connsiteY10" fmla="*/ 77756 h 187823"/>
              <a:gd name="connsiteX11" fmla="*/ 711200 w 3234267"/>
              <a:gd name="connsiteY11" fmla="*/ 86223 h 187823"/>
              <a:gd name="connsiteX12" fmla="*/ 728134 w 3234267"/>
              <a:gd name="connsiteY12" fmla="*/ 103156 h 187823"/>
              <a:gd name="connsiteX13" fmla="*/ 762000 w 3234267"/>
              <a:gd name="connsiteY13" fmla="*/ 94690 h 187823"/>
              <a:gd name="connsiteX14" fmla="*/ 897467 w 3234267"/>
              <a:gd name="connsiteY14" fmla="*/ 103156 h 187823"/>
              <a:gd name="connsiteX15" fmla="*/ 1049867 w 3234267"/>
              <a:gd name="connsiteY15" fmla="*/ 77756 h 187823"/>
              <a:gd name="connsiteX16" fmla="*/ 1075267 w 3234267"/>
              <a:gd name="connsiteY16" fmla="*/ 69290 h 187823"/>
              <a:gd name="connsiteX17" fmla="*/ 1159934 w 3234267"/>
              <a:gd name="connsiteY17" fmla="*/ 35423 h 187823"/>
              <a:gd name="connsiteX18" fmla="*/ 1278467 w 3234267"/>
              <a:gd name="connsiteY18" fmla="*/ 26956 h 187823"/>
              <a:gd name="connsiteX19" fmla="*/ 1320800 w 3234267"/>
              <a:gd name="connsiteY19" fmla="*/ 35423 h 187823"/>
              <a:gd name="connsiteX20" fmla="*/ 1371600 w 3234267"/>
              <a:gd name="connsiteY20" fmla="*/ 69290 h 187823"/>
              <a:gd name="connsiteX21" fmla="*/ 1397000 w 3234267"/>
              <a:gd name="connsiteY21" fmla="*/ 77756 h 187823"/>
              <a:gd name="connsiteX22" fmla="*/ 1447800 w 3234267"/>
              <a:gd name="connsiteY22" fmla="*/ 128556 h 187823"/>
              <a:gd name="connsiteX23" fmla="*/ 1464734 w 3234267"/>
              <a:gd name="connsiteY23" fmla="*/ 145490 h 187823"/>
              <a:gd name="connsiteX24" fmla="*/ 1490134 w 3234267"/>
              <a:gd name="connsiteY24" fmla="*/ 153956 h 187823"/>
              <a:gd name="connsiteX25" fmla="*/ 1507067 w 3234267"/>
              <a:gd name="connsiteY25" fmla="*/ 179356 h 187823"/>
              <a:gd name="connsiteX26" fmla="*/ 1532467 w 3234267"/>
              <a:gd name="connsiteY26" fmla="*/ 187823 h 187823"/>
              <a:gd name="connsiteX27" fmla="*/ 1651000 w 3234267"/>
              <a:gd name="connsiteY27" fmla="*/ 179356 h 187823"/>
              <a:gd name="connsiteX28" fmla="*/ 1693334 w 3234267"/>
              <a:gd name="connsiteY28" fmla="*/ 145490 h 187823"/>
              <a:gd name="connsiteX29" fmla="*/ 1727200 w 3234267"/>
              <a:gd name="connsiteY29" fmla="*/ 137023 h 187823"/>
              <a:gd name="connsiteX30" fmla="*/ 1938867 w 3234267"/>
              <a:gd name="connsiteY30" fmla="*/ 120090 h 187823"/>
              <a:gd name="connsiteX31" fmla="*/ 1964267 w 3234267"/>
              <a:gd name="connsiteY31" fmla="*/ 111623 h 187823"/>
              <a:gd name="connsiteX32" fmla="*/ 2065867 w 3234267"/>
              <a:gd name="connsiteY32" fmla="*/ 128556 h 187823"/>
              <a:gd name="connsiteX33" fmla="*/ 2133600 w 3234267"/>
              <a:gd name="connsiteY33" fmla="*/ 170890 h 187823"/>
              <a:gd name="connsiteX34" fmla="*/ 2269067 w 3234267"/>
              <a:gd name="connsiteY34" fmla="*/ 162423 h 187823"/>
              <a:gd name="connsiteX35" fmla="*/ 2311400 w 3234267"/>
              <a:gd name="connsiteY35" fmla="*/ 145490 h 187823"/>
              <a:gd name="connsiteX36" fmla="*/ 2370667 w 3234267"/>
              <a:gd name="connsiteY36" fmla="*/ 128556 h 187823"/>
              <a:gd name="connsiteX37" fmla="*/ 2446867 w 3234267"/>
              <a:gd name="connsiteY37" fmla="*/ 86223 h 187823"/>
              <a:gd name="connsiteX38" fmla="*/ 2472267 w 3234267"/>
              <a:gd name="connsiteY38" fmla="*/ 69290 h 187823"/>
              <a:gd name="connsiteX39" fmla="*/ 2506134 w 3234267"/>
              <a:gd name="connsiteY39" fmla="*/ 60823 h 187823"/>
              <a:gd name="connsiteX40" fmla="*/ 2590800 w 3234267"/>
              <a:gd name="connsiteY40" fmla="*/ 35423 h 187823"/>
              <a:gd name="connsiteX41" fmla="*/ 2650067 w 3234267"/>
              <a:gd name="connsiteY41" fmla="*/ 43890 h 187823"/>
              <a:gd name="connsiteX42" fmla="*/ 2675467 w 3234267"/>
              <a:gd name="connsiteY42" fmla="*/ 60823 h 187823"/>
              <a:gd name="connsiteX43" fmla="*/ 2700867 w 3234267"/>
              <a:gd name="connsiteY43" fmla="*/ 69290 h 187823"/>
              <a:gd name="connsiteX44" fmla="*/ 2726267 w 3234267"/>
              <a:gd name="connsiteY44" fmla="*/ 86223 h 187823"/>
              <a:gd name="connsiteX45" fmla="*/ 2760134 w 3234267"/>
              <a:gd name="connsiteY45" fmla="*/ 103156 h 187823"/>
              <a:gd name="connsiteX46" fmla="*/ 2810934 w 3234267"/>
              <a:gd name="connsiteY46" fmla="*/ 120090 h 187823"/>
              <a:gd name="connsiteX47" fmla="*/ 2870200 w 3234267"/>
              <a:gd name="connsiteY47" fmla="*/ 103156 h 187823"/>
              <a:gd name="connsiteX48" fmla="*/ 2904067 w 3234267"/>
              <a:gd name="connsiteY48" fmla="*/ 94690 h 187823"/>
              <a:gd name="connsiteX49" fmla="*/ 3031067 w 3234267"/>
              <a:gd name="connsiteY49" fmla="*/ 86223 h 187823"/>
              <a:gd name="connsiteX50" fmla="*/ 3073400 w 3234267"/>
              <a:gd name="connsiteY50" fmla="*/ 77756 h 187823"/>
              <a:gd name="connsiteX51" fmla="*/ 3115734 w 3234267"/>
              <a:gd name="connsiteY51" fmla="*/ 60823 h 187823"/>
              <a:gd name="connsiteX52" fmla="*/ 3141134 w 3234267"/>
              <a:gd name="connsiteY52" fmla="*/ 52356 h 187823"/>
              <a:gd name="connsiteX53" fmla="*/ 3200400 w 3234267"/>
              <a:gd name="connsiteY53" fmla="*/ 35423 h 187823"/>
              <a:gd name="connsiteX54" fmla="*/ 3217334 w 3234267"/>
              <a:gd name="connsiteY54" fmla="*/ 18490 h 187823"/>
              <a:gd name="connsiteX55" fmla="*/ 3234267 w 3234267"/>
              <a:gd name="connsiteY55" fmla="*/ 43890 h 187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234267" h="187823">
                <a:moveTo>
                  <a:pt x="0" y="120090"/>
                </a:moveTo>
                <a:cubicBezTo>
                  <a:pt x="99398" y="80330"/>
                  <a:pt x="-19584" y="125965"/>
                  <a:pt x="169334" y="69290"/>
                </a:cubicBezTo>
                <a:cubicBezTo>
                  <a:pt x="183891" y="64923"/>
                  <a:pt x="197249" y="57162"/>
                  <a:pt x="211667" y="52356"/>
                </a:cubicBezTo>
                <a:cubicBezTo>
                  <a:pt x="222706" y="48676"/>
                  <a:pt x="234412" y="47312"/>
                  <a:pt x="245534" y="43890"/>
                </a:cubicBezTo>
                <a:cubicBezTo>
                  <a:pt x="271124" y="36016"/>
                  <a:pt x="321734" y="18490"/>
                  <a:pt x="321734" y="18490"/>
                </a:cubicBezTo>
                <a:cubicBezTo>
                  <a:pt x="327378" y="12845"/>
                  <a:pt x="330691" y="1888"/>
                  <a:pt x="338667" y="1556"/>
                </a:cubicBezTo>
                <a:cubicBezTo>
                  <a:pt x="457018" y="-3375"/>
                  <a:pt x="487122" y="3721"/>
                  <a:pt x="575734" y="18490"/>
                </a:cubicBezTo>
                <a:cubicBezTo>
                  <a:pt x="587023" y="24134"/>
                  <a:pt x="597999" y="30451"/>
                  <a:pt x="609600" y="35423"/>
                </a:cubicBezTo>
                <a:cubicBezTo>
                  <a:pt x="617803" y="38939"/>
                  <a:pt x="627018" y="39899"/>
                  <a:pt x="635000" y="43890"/>
                </a:cubicBezTo>
                <a:cubicBezTo>
                  <a:pt x="644101" y="48441"/>
                  <a:pt x="652454" y="54466"/>
                  <a:pt x="660400" y="60823"/>
                </a:cubicBezTo>
                <a:cubicBezTo>
                  <a:pt x="666633" y="65810"/>
                  <a:pt x="670194" y="74186"/>
                  <a:pt x="677334" y="77756"/>
                </a:cubicBezTo>
                <a:cubicBezTo>
                  <a:pt x="687742" y="82960"/>
                  <a:pt x="699911" y="83401"/>
                  <a:pt x="711200" y="86223"/>
                </a:cubicBezTo>
                <a:cubicBezTo>
                  <a:pt x="716845" y="91867"/>
                  <a:pt x="720260" y="101844"/>
                  <a:pt x="728134" y="103156"/>
                </a:cubicBezTo>
                <a:cubicBezTo>
                  <a:pt x="739612" y="105069"/>
                  <a:pt x="750364" y="94690"/>
                  <a:pt x="762000" y="94690"/>
                </a:cubicBezTo>
                <a:cubicBezTo>
                  <a:pt x="807244" y="94690"/>
                  <a:pt x="852311" y="100334"/>
                  <a:pt x="897467" y="103156"/>
                </a:cubicBezTo>
                <a:cubicBezTo>
                  <a:pt x="1016863" y="93207"/>
                  <a:pt x="966823" y="105437"/>
                  <a:pt x="1049867" y="77756"/>
                </a:cubicBezTo>
                <a:cubicBezTo>
                  <a:pt x="1058334" y="74934"/>
                  <a:pt x="1067285" y="73281"/>
                  <a:pt x="1075267" y="69290"/>
                </a:cubicBezTo>
                <a:cubicBezTo>
                  <a:pt x="1097974" y="57936"/>
                  <a:pt x="1135519" y="37167"/>
                  <a:pt x="1159934" y="35423"/>
                </a:cubicBezTo>
                <a:lnTo>
                  <a:pt x="1278467" y="26956"/>
                </a:lnTo>
                <a:cubicBezTo>
                  <a:pt x="1292578" y="29778"/>
                  <a:pt x="1307699" y="29468"/>
                  <a:pt x="1320800" y="35423"/>
                </a:cubicBezTo>
                <a:cubicBezTo>
                  <a:pt x="1339327" y="43845"/>
                  <a:pt x="1352293" y="62855"/>
                  <a:pt x="1371600" y="69290"/>
                </a:cubicBezTo>
                <a:lnTo>
                  <a:pt x="1397000" y="77756"/>
                </a:lnTo>
                <a:lnTo>
                  <a:pt x="1447800" y="128556"/>
                </a:lnTo>
                <a:cubicBezTo>
                  <a:pt x="1453445" y="134201"/>
                  <a:pt x="1457161" y="142966"/>
                  <a:pt x="1464734" y="145490"/>
                </a:cubicBezTo>
                <a:lnTo>
                  <a:pt x="1490134" y="153956"/>
                </a:lnTo>
                <a:cubicBezTo>
                  <a:pt x="1495778" y="162423"/>
                  <a:pt x="1499121" y="172999"/>
                  <a:pt x="1507067" y="179356"/>
                </a:cubicBezTo>
                <a:cubicBezTo>
                  <a:pt x="1514036" y="184931"/>
                  <a:pt x="1523542" y="187823"/>
                  <a:pt x="1532467" y="187823"/>
                </a:cubicBezTo>
                <a:cubicBezTo>
                  <a:pt x="1572079" y="187823"/>
                  <a:pt x="1611489" y="182178"/>
                  <a:pt x="1651000" y="179356"/>
                </a:cubicBezTo>
                <a:cubicBezTo>
                  <a:pt x="1664656" y="165701"/>
                  <a:pt x="1674643" y="153500"/>
                  <a:pt x="1693334" y="145490"/>
                </a:cubicBezTo>
                <a:cubicBezTo>
                  <a:pt x="1704029" y="140906"/>
                  <a:pt x="1716012" y="140220"/>
                  <a:pt x="1727200" y="137023"/>
                </a:cubicBezTo>
                <a:cubicBezTo>
                  <a:pt x="1828282" y="108141"/>
                  <a:pt x="1627251" y="134253"/>
                  <a:pt x="1938867" y="120090"/>
                </a:cubicBezTo>
                <a:cubicBezTo>
                  <a:pt x="1947334" y="117268"/>
                  <a:pt x="1955342" y="111623"/>
                  <a:pt x="1964267" y="111623"/>
                </a:cubicBezTo>
                <a:cubicBezTo>
                  <a:pt x="2003901" y="111623"/>
                  <a:pt x="2030201" y="119640"/>
                  <a:pt x="2065867" y="128556"/>
                </a:cubicBezTo>
                <a:cubicBezTo>
                  <a:pt x="2107962" y="170651"/>
                  <a:pt x="2084246" y="158551"/>
                  <a:pt x="2133600" y="170890"/>
                </a:cubicBezTo>
                <a:cubicBezTo>
                  <a:pt x="2178756" y="168068"/>
                  <a:pt x="2224278" y="168821"/>
                  <a:pt x="2269067" y="162423"/>
                </a:cubicBezTo>
                <a:cubicBezTo>
                  <a:pt x="2284112" y="160274"/>
                  <a:pt x="2296982" y="150296"/>
                  <a:pt x="2311400" y="145490"/>
                </a:cubicBezTo>
                <a:cubicBezTo>
                  <a:pt x="2330892" y="138993"/>
                  <a:pt x="2350911" y="134201"/>
                  <a:pt x="2370667" y="128556"/>
                </a:cubicBezTo>
                <a:cubicBezTo>
                  <a:pt x="2427917" y="90390"/>
                  <a:pt x="2357015" y="136140"/>
                  <a:pt x="2446867" y="86223"/>
                </a:cubicBezTo>
                <a:cubicBezTo>
                  <a:pt x="2455762" y="81281"/>
                  <a:pt x="2462914" y="73298"/>
                  <a:pt x="2472267" y="69290"/>
                </a:cubicBezTo>
                <a:cubicBezTo>
                  <a:pt x="2482963" y="64706"/>
                  <a:pt x="2494988" y="64167"/>
                  <a:pt x="2506134" y="60823"/>
                </a:cubicBezTo>
                <a:cubicBezTo>
                  <a:pt x="2609206" y="29902"/>
                  <a:pt x="2512738" y="54940"/>
                  <a:pt x="2590800" y="35423"/>
                </a:cubicBezTo>
                <a:cubicBezTo>
                  <a:pt x="2610556" y="38245"/>
                  <a:pt x="2630952" y="38156"/>
                  <a:pt x="2650067" y="43890"/>
                </a:cubicBezTo>
                <a:cubicBezTo>
                  <a:pt x="2659813" y="46814"/>
                  <a:pt x="2666366" y="56272"/>
                  <a:pt x="2675467" y="60823"/>
                </a:cubicBezTo>
                <a:cubicBezTo>
                  <a:pt x="2683449" y="64814"/>
                  <a:pt x="2692885" y="65299"/>
                  <a:pt x="2700867" y="69290"/>
                </a:cubicBezTo>
                <a:cubicBezTo>
                  <a:pt x="2709968" y="73841"/>
                  <a:pt x="2717432" y="81175"/>
                  <a:pt x="2726267" y="86223"/>
                </a:cubicBezTo>
                <a:cubicBezTo>
                  <a:pt x="2737226" y="92485"/>
                  <a:pt x="2748415" y="98469"/>
                  <a:pt x="2760134" y="103156"/>
                </a:cubicBezTo>
                <a:cubicBezTo>
                  <a:pt x="2776707" y="109785"/>
                  <a:pt x="2810934" y="120090"/>
                  <a:pt x="2810934" y="120090"/>
                </a:cubicBezTo>
                <a:lnTo>
                  <a:pt x="2870200" y="103156"/>
                </a:lnTo>
                <a:cubicBezTo>
                  <a:pt x="2881426" y="100094"/>
                  <a:pt x="2892495" y="95908"/>
                  <a:pt x="2904067" y="94690"/>
                </a:cubicBezTo>
                <a:cubicBezTo>
                  <a:pt x="2946261" y="90249"/>
                  <a:pt x="2988734" y="89045"/>
                  <a:pt x="3031067" y="86223"/>
                </a:cubicBezTo>
                <a:cubicBezTo>
                  <a:pt x="3045178" y="83401"/>
                  <a:pt x="3059616" y="81891"/>
                  <a:pt x="3073400" y="77756"/>
                </a:cubicBezTo>
                <a:cubicBezTo>
                  <a:pt x="3087957" y="73389"/>
                  <a:pt x="3101503" y="66159"/>
                  <a:pt x="3115734" y="60823"/>
                </a:cubicBezTo>
                <a:cubicBezTo>
                  <a:pt x="3124090" y="57689"/>
                  <a:pt x="3132553" y="54808"/>
                  <a:pt x="3141134" y="52356"/>
                </a:cubicBezTo>
                <a:cubicBezTo>
                  <a:pt x="3215552" y="31094"/>
                  <a:pt x="3139499" y="55724"/>
                  <a:pt x="3200400" y="35423"/>
                </a:cubicBezTo>
                <a:cubicBezTo>
                  <a:pt x="3206045" y="29779"/>
                  <a:pt x="3209590" y="16554"/>
                  <a:pt x="3217334" y="18490"/>
                </a:cubicBezTo>
                <a:cubicBezTo>
                  <a:pt x="3227206" y="20958"/>
                  <a:pt x="3234267" y="43890"/>
                  <a:pt x="3234267" y="43890"/>
                </a:cubicBezTo>
              </a:path>
            </a:pathLst>
          </a:cu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14600" y="1200090"/>
            <a:ext cx="83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</a:rPr>
              <a:t>SDK</a:t>
            </a:r>
            <a:endParaRPr lang="en-US" sz="2000" dirty="0">
              <a:latin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96000" y="1204443"/>
            <a:ext cx="596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</a:rPr>
              <a:t>VS</a:t>
            </a:r>
            <a:endParaRPr lang="en-US" sz="2000" dirty="0">
              <a:latin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 rot="19854393">
            <a:off x="5982626" y="3971291"/>
            <a:ext cx="3190553" cy="707886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</a:rPr>
              <a:t>Watch Steve Marx’s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</a:rPr>
              <a:t>“What is Windows Azure?”</a:t>
            </a:r>
            <a:endParaRPr lang="en-US" sz="2000" dirty="0">
              <a:solidFill>
                <a:srgbClr val="FF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5810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Azure Implementation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Why it’s easy…</a:t>
            </a:r>
          </a:p>
          <a:p>
            <a:r>
              <a:rPr lang="en-US" dirty="0" smtClean="0"/>
              <a:t>HDF5/XML proxy</a:t>
            </a:r>
          </a:p>
          <a:p>
            <a:r>
              <a:rPr lang="en-US" dirty="0" smtClean="0"/>
              <a:t>XSLT does most of the heavy lifting</a:t>
            </a:r>
          </a:p>
          <a:p>
            <a:r>
              <a:rPr lang="en-US" dirty="0" smtClean="0"/>
              <a:t>HDF5DotNet for data access</a:t>
            </a:r>
          </a:p>
          <a:p>
            <a:r>
              <a:rPr lang="en-US" dirty="0" smtClean="0"/>
              <a:t>Great development and deployment tools</a:t>
            </a:r>
          </a:p>
          <a:p>
            <a:r>
              <a:rPr lang="en-US" dirty="0" smtClean="0"/>
              <a:t>Easy scale-out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Challenges</a:t>
            </a:r>
          </a:p>
          <a:p>
            <a:r>
              <a:rPr lang="en-US" dirty="0" smtClean="0"/>
              <a:t>Cloud BLOB/block stores aren’t file systems</a:t>
            </a:r>
          </a:p>
          <a:p>
            <a:r>
              <a:rPr lang="en-US" dirty="0" smtClean="0"/>
              <a:t>Performance from</a:t>
            </a:r>
          </a:p>
          <a:p>
            <a:pPr lvl="1"/>
            <a:r>
              <a:rPr lang="en-US" dirty="0" smtClean="0"/>
              <a:t>Caching</a:t>
            </a:r>
          </a:p>
          <a:p>
            <a:pPr lvl="1"/>
            <a:r>
              <a:rPr lang="en-US" dirty="0" smtClean="0"/>
              <a:t>Latency hiding</a:t>
            </a:r>
          </a:p>
          <a:p>
            <a:pPr lvl="1"/>
            <a:r>
              <a:rPr lang="en-US" dirty="0" smtClean="0"/>
              <a:t>Parallelism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99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HDF5/REST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HDF5/REST </a:t>
            </a:r>
            <a:r>
              <a:rPr lang="en-US" dirty="0"/>
              <a:t>is an “HTTP API” for HDF5</a:t>
            </a:r>
          </a:p>
          <a:p>
            <a:r>
              <a:rPr lang="en-US" dirty="0"/>
              <a:t>RISC rather than </a:t>
            </a:r>
            <a:r>
              <a:rPr lang="en-US" dirty="0" smtClean="0"/>
              <a:t>CISC</a:t>
            </a:r>
          </a:p>
          <a:p>
            <a:r>
              <a:rPr lang="en-US" dirty="0" smtClean="0"/>
              <a:t>Build </a:t>
            </a:r>
            <a:r>
              <a:rPr lang="en-US" dirty="0"/>
              <a:t>more complex services on top of HDF5/REST (e.g., HDF5DNS, HDF5WHOIS</a:t>
            </a:r>
            <a:r>
              <a:rPr lang="en-US" dirty="0" smtClean="0"/>
              <a:t>)</a:t>
            </a:r>
          </a:p>
          <a:p>
            <a:r>
              <a:rPr lang="en-US" dirty="0" smtClean="0"/>
              <a:t>HDF5 domains = “virtual HDF5 files”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See me for a demo and additional information / questions /comments / suggestions / donations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41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Questions?</a:t>
            </a:r>
          </a:p>
        </p:txBody>
      </p:sp>
      <p:sp>
        <p:nvSpPr>
          <p:cNvPr id="819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196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00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8197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81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9F7F727-62AD-4DD1-B854-8B249C597E8E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29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56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HDF5 Module for 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u="sng" dirty="0" smtClean="0"/>
              <a:t>A Winning Team:</a:t>
            </a:r>
          </a:p>
          <a:p>
            <a:r>
              <a:rPr lang="en-US" sz="2400" dirty="0" smtClean="0"/>
              <a:t>HDF5  + The Best Shell on the Planet</a:t>
            </a:r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049" y="4406956"/>
            <a:ext cx="2152951" cy="1606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13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Word from the Author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“In the end, there’s no hard-and-fast distinction between a shell language and a scripting language. Some of the features that make a good scripting language result in poor shell user experience.</a:t>
            </a:r>
          </a:p>
          <a:p>
            <a:pPr marL="0" indent="0">
              <a:buNone/>
            </a:pPr>
            <a:endParaRPr lang="en-US" sz="12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2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200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2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200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2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Because PowerShell’s goal is to be both a good scripting language and a good interactive shell, balancing the tradeoffs between user experience and scripting authoring was one of the major design challenges.” </a:t>
            </a:r>
          </a:p>
          <a:p>
            <a:pPr marL="0" indent="0">
              <a:buNone/>
            </a:pP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				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(Bruce Payette)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A6822-8A2E-438A-8FF5-7FF0DBFC3E36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2362200"/>
            <a:ext cx="1428750" cy="17811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4800" y="2773769"/>
            <a:ext cx="72388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800" i="1" dirty="0">
                <a:cs typeface="Times New Roman" pitchFamily="18" charset="0"/>
              </a:rPr>
              <a:t>Conversely, some of the features that make for a good interactive shell experience can interfere with scripting. </a:t>
            </a:r>
          </a:p>
        </p:txBody>
      </p:sp>
    </p:spTree>
    <p:extLst>
      <p:ext uri="{BB962C8B-B14F-4D97-AF65-F5344CB8AC3E}">
        <p14:creationId xmlns:p14="http://schemas.microsoft.com/office/powerpoint/2010/main" val="212697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Provider Core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23" y="914400"/>
            <a:ext cx="8456877" cy="5587973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A6822-8A2E-438A-8FF5-7FF0DBFC3E36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79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Time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28524"/>
            <a:ext cx="6890753" cy="4010276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85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PowerShell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Bruce Payette, Windows PowerShell in Action, 2</a:t>
            </a:r>
            <a:r>
              <a:rPr lang="en-US" baseline="30000" dirty="0" smtClean="0">
                <a:hlinkClick r:id="rId2"/>
              </a:rPr>
              <a:t>nd</a:t>
            </a:r>
            <a:r>
              <a:rPr lang="en-US" dirty="0" smtClean="0">
                <a:hlinkClick r:id="rId2"/>
              </a:rPr>
              <a:t> Edition, Manning 2011</a:t>
            </a:r>
            <a:r>
              <a:rPr lang="en-US" dirty="0" smtClean="0"/>
              <a:t> </a:t>
            </a:r>
          </a:p>
          <a:p>
            <a:endParaRPr lang="en-US" dirty="0" smtClean="0">
              <a:hlinkClick r:id="rId3"/>
            </a:endParaRPr>
          </a:p>
          <a:p>
            <a:r>
              <a:rPr lang="en-US" dirty="0" smtClean="0">
                <a:hlinkClick r:id="rId3"/>
              </a:rPr>
              <a:t>Scripting with Windows PowerShell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hlinkClick r:id="rId4"/>
              </a:rPr>
              <a:t>Windows PowerShell: Learn It Before It’s an Emergency – Part 1-5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>
                <a:hlinkClick r:id="rId5"/>
              </a:rPr>
              <a:t>Windows PowerShell Blog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82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Questions?</a:t>
            </a:r>
          </a:p>
        </p:txBody>
      </p:sp>
      <p:sp>
        <p:nvSpPr>
          <p:cNvPr id="819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196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00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8197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81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9F7F727-62AD-4DD1-B854-8B249C597E8E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35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56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AND DATABASES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725487" y="2362200"/>
            <a:ext cx="8494713" cy="1500187"/>
          </a:xfrm>
        </p:spPr>
        <p:txBody>
          <a:bodyPr/>
          <a:lstStyle/>
          <a:p>
            <a:r>
              <a:rPr lang="en-US" sz="2400" dirty="0" smtClean="0"/>
              <a:t>“Complaint for true </a:t>
            </a:r>
            <a:r>
              <a:rPr lang="en-US" sz="2400" dirty="0" err="1" smtClean="0"/>
              <a:t>loue</a:t>
            </a:r>
            <a:r>
              <a:rPr lang="en-US" sz="2400" dirty="0" smtClean="0"/>
              <a:t> </a:t>
            </a:r>
            <a:r>
              <a:rPr lang="en-US" sz="2400" dirty="0" err="1" smtClean="0"/>
              <a:t>vnrequited</a:t>
            </a:r>
            <a:r>
              <a:rPr lang="en-US" sz="2400" dirty="0" smtClean="0"/>
              <a:t>.”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	(Sir Thomas Wyatt, 1542)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04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Fatal Attraction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power and simplicity of the relational </a:t>
            </a:r>
            <a:r>
              <a:rPr lang="en-US" b="1" dirty="0" smtClean="0"/>
              <a:t>model</a:t>
            </a:r>
          </a:p>
          <a:p>
            <a:r>
              <a:rPr lang="en-US" dirty="0" smtClean="0"/>
              <a:t>SQL is a </a:t>
            </a:r>
            <a:r>
              <a:rPr lang="en-US" b="1" dirty="0" smtClean="0"/>
              <a:t>declarative</a:t>
            </a:r>
            <a:r>
              <a:rPr lang="en-US" dirty="0" smtClean="0"/>
              <a:t> language</a:t>
            </a:r>
          </a:p>
          <a:p>
            <a:pPr lvl="1"/>
            <a:r>
              <a:rPr lang="en-US" dirty="0" err="1" smtClean="0"/>
              <a:t>Optimizable</a:t>
            </a:r>
            <a:endParaRPr lang="en-US" dirty="0" smtClean="0"/>
          </a:p>
          <a:p>
            <a:pPr lvl="1"/>
            <a:r>
              <a:rPr lang="en-US" dirty="0"/>
              <a:t>Data </a:t>
            </a:r>
            <a:r>
              <a:rPr lang="en-US" dirty="0" smtClean="0"/>
              <a:t>independence</a:t>
            </a:r>
          </a:p>
          <a:p>
            <a:r>
              <a:rPr lang="en-US" dirty="0" smtClean="0"/>
              <a:t>Greater productivity, because it’s easier to express </a:t>
            </a:r>
            <a:r>
              <a:rPr lang="en-US" b="1" dirty="0" smtClean="0"/>
              <a:t>intent</a:t>
            </a:r>
            <a:r>
              <a:rPr lang="en-US" dirty="0" smtClean="0"/>
              <a:t> at a high-level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r>
              <a:rPr lang="en-US" sz="2400" dirty="0" smtClean="0"/>
              <a:t>(</a:t>
            </a:r>
            <a:r>
              <a:rPr lang="en-US" sz="2400" b="1" dirty="0" smtClean="0"/>
              <a:t>Source:</a:t>
            </a:r>
            <a:r>
              <a:rPr lang="en-US" sz="2400" dirty="0" smtClean="0"/>
              <a:t> Don Chamberlin on SQL in  “Masterminds </a:t>
            </a:r>
            <a:r>
              <a:rPr lang="en-US" sz="2400" smtClean="0"/>
              <a:t>of Programming</a:t>
            </a:r>
            <a:r>
              <a:rPr lang="en-US" sz="2400" dirty="0" smtClean="0"/>
              <a:t>”, O’Reilly 2009)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A6822-8A2E-438A-8FF5-7FF0DBFC3E36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56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919540"/>
            <a:ext cx="2286000" cy="2431915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Symptoms (Mid-Late 90s)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585" y="990600"/>
            <a:ext cx="5157215" cy="548640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A6822-8A2E-438A-8FF5-7FF0DBFC3E36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066800"/>
            <a:ext cx="7315200" cy="5466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64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 and HDF-EOS Workshop 1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7" name="Rectangle 10"/>
          <p:cNvSpPr txBox="1">
            <a:spLocks noChangeArrowheads="1"/>
          </p:cNvSpPr>
          <p:nvPr/>
        </p:nvSpPr>
        <p:spPr bwMode="auto">
          <a:xfrm>
            <a:off x="533400" y="990600"/>
            <a:ext cx="8153400" cy="4572000"/>
          </a:xfrm>
          <a:prstGeom prst="rect">
            <a:avLst/>
          </a:prstGeom>
          <a:solidFill>
            <a:srgbClr val="33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9pPr>
          </a:lstStyle>
          <a:p>
            <a:r>
              <a:rPr lang="en-US" dirty="0" smtClean="0"/>
              <a:t>An HDF-EOS </a:t>
            </a:r>
            <a:r>
              <a:rPr lang="en-US" dirty="0" err="1" smtClean="0"/>
              <a:t>DataBlade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using Informix’s Object- Relational Database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err="1" smtClean="0"/>
              <a:t>Renu</a:t>
            </a:r>
            <a:r>
              <a:rPr lang="en-US" sz="2000" dirty="0" smtClean="0"/>
              <a:t> </a:t>
            </a:r>
            <a:r>
              <a:rPr lang="en-US" sz="2000" dirty="0" err="1" smtClean="0"/>
              <a:t>Chaudhry</a:t>
            </a:r>
            <a:r>
              <a:rPr lang="en-US" sz="2000" dirty="0" smtClean="0"/>
              <a:t>	</a:t>
            </a:r>
            <a:r>
              <a:rPr lang="en-US" sz="2000" dirty="0" err="1" smtClean="0"/>
              <a:t>ECOlogic</a:t>
            </a:r>
            <a:r>
              <a:rPr lang="en-US" sz="2000" dirty="0" smtClean="0"/>
              <a:t>	www.ecologic.net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37674" y="5638800"/>
            <a:ext cx="30684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Old English Text MT" pitchFamily="66" charset="0"/>
              </a:rPr>
              <a:t>September </a:t>
            </a:r>
            <a:r>
              <a:rPr lang="en-US" dirty="0">
                <a:latin typeface="Old English Text MT" pitchFamily="66" charset="0"/>
              </a:rPr>
              <a:t>8-10, </a:t>
            </a:r>
            <a:r>
              <a:rPr lang="en-US" dirty="0" smtClean="0">
                <a:latin typeface="Old English Text MT" pitchFamily="66" charset="0"/>
              </a:rPr>
              <a:t>1897</a:t>
            </a:r>
            <a:r>
              <a:rPr lang="en-US" dirty="0">
                <a:latin typeface="Arial" pitchFamily="34" charset="0"/>
              </a:rPr>
              <a:t> </a:t>
            </a:r>
            <a:br>
              <a:rPr lang="en-US" dirty="0">
                <a:latin typeface="Arial" pitchFamily="34" charset="0"/>
              </a:rPr>
            </a:br>
            <a:r>
              <a:rPr lang="en-US" dirty="0">
                <a:latin typeface="Arial" pitchFamily="34" charset="0"/>
              </a:rPr>
              <a:t>GSFC, </a:t>
            </a:r>
            <a:r>
              <a:rPr lang="en-US" dirty="0" smtClean="0">
                <a:latin typeface="Arial" pitchFamily="34" charset="0"/>
              </a:rPr>
              <a:t>Maryland</a:t>
            </a:r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95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BCS Universal File Interface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1026" name="Picture 2" descr="http://www.barrodale.com/images/ufipi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990600"/>
            <a:ext cx="4495800" cy="560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barrodale.com/images/UFIStructur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7" y="1219200"/>
            <a:ext cx="4525817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5798403"/>
            <a:ext cx="48492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</a:rPr>
              <a:t>Source:</a:t>
            </a:r>
            <a:r>
              <a:rPr lang="en-US" sz="1600" dirty="0" smtClean="0">
                <a:latin typeface="Arial" pitchFamily="34" charset="0"/>
              </a:rPr>
              <a:t> </a:t>
            </a:r>
            <a:r>
              <a:rPr lang="en-US" sz="1600" dirty="0" err="1" smtClean="0">
                <a:latin typeface="Arial" pitchFamily="34" charset="0"/>
              </a:rPr>
              <a:t>Barrodale</a:t>
            </a:r>
            <a:r>
              <a:rPr lang="en-US" sz="1600" dirty="0" smtClean="0">
                <a:latin typeface="Arial" pitchFamily="34" charset="0"/>
              </a:rPr>
              <a:t> Computing Services Ltd.</a:t>
            </a:r>
            <a:endParaRPr lang="en-US" sz="1600" dirty="0">
              <a:latin typeface="Arial" pitchFamily="34" charset="0"/>
            </a:endParaRPr>
          </a:p>
          <a:p>
            <a:r>
              <a:rPr lang="en-US" sz="1600" dirty="0" smtClean="0">
                <a:latin typeface="Arial" pitchFamily="34" charset="0"/>
                <a:hlinkClick r:id="rId4"/>
              </a:rPr>
              <a:t>http://www.barrodale.com/universal-file-interface-ufi</a:t>
            </a:r>
            <a:endParaRPr lang="en-US" sz="16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56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3"/>
          <a:stretch/>
        </p:blipFill>
        <p:spPr>
          <a:xfrm>
            <a:off x="0" y="914400"/>
            <a:ext cx="9144000" cy="559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90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SciQL</a:t>
            </a:r>
            <a:r>
              <a:rPr lang="en-US" dirty="0" smtClean="0"/>
              <a:t> Highlights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extension of </a:t>
            </a:r>
            <a:r>
              <a:rPr lang="en-US" dirty="0" smtClean="0"/>
              <a:t>SQL:2003 (pronounced as ‘cycle’)</a:t>
            </a:r>
            <a:endParaRPr lang="en-US" dirty="0"/>
          </a:p>
          <a:p>
            <a:r>
              <a:rPr lang="en-US" dirty="0"/>
              <a:t>Array as first class citizens of DBMS</a:t>
            </a:r>
          </a:p>
          <a:p>
            <a:r>
              <a:rPr lang="en-US" dirty="0"/>
              <a:t>Seamless integration of tables and arrays</a:t>
            </a:r>
          </a:p>
          <a:p>
            <a:r>
              <a:rPr lang="en-US" dirty="0"/>
              <a:t>Named dimensions with constraints</a:t>
            </a:r>
          </a:p>
          <a:p>
            <a:r>
              <a:rPr lang="en-US" dirty="0"/>
              <a:t>Flexible structure-based grouping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A78B-0BBB-47B9-88DA-E5C0BFDE8D2A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64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A78B-0BBB-47B9-88DA-E5C0BFDE8D2A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68" y="891697"/>
            <a:ext cx="7068332" cy="560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36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HDF5/DBMS Summary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Three </a:t>
            </a:r>
            <a:r>
              <a:rPr lang="en-US" dirty="0"/>
              <a:t>s</a:t>
            </a:r>
            <a:r>
              <a:rPr lang="en-US" dirty="0" smtClean="0"/>
              <a:t>ignificant developments:</a:t>
            </a:r>
          </a:p>
          <a:p>
            <a:pPr lvl="1"/>
            <a:r>
              <a:rPr lang="en-US" b="1" dirty="0" smtClean="0"/>
              <a:t>Arrays</a:t>
            </a:r>
            <a:r>
              <a:rPr lang="en-US" dirty="0" smtClean="0"/>
              <a:t> can be first class citizens</a:t>
            </a:r>
          </a:p>
          <a:p>
            <a:pPr lvl="1"/>
            <a:r>
              <a:rPr lang="en-US" b="1" dirty="0" smtClean="0"/>
              <a:t>Database file systems</a:t>
            </a:r>
            <a:r>
              <a:rPr lang="en-US" dirty="0" smtClean="0"/>
              <a:t> offer the potential to store Level 0 data and analyze Level 1 and Level 3 data within the same DBMS</a:t>
            </a:r>
          </a:p>
          <a:p>
            <a:pPr lvl="1"/>
            <a:r>
              <a:rPr lang="en-US" dirty="0" smtClean="0"/>
              <a:t>All vendors (IBM, Microsoft, Oracle) have rolled out </a:t>
            </a:r>
            <a:r>
              <a:rPr lang="en-US" b="1" dirty="0" err="1" smtClean="0"/>
              <a:t>BigData</a:t>
            </a:r>
            <a:r>
              <a:rPr lang="en-US" b="1" dirty="0" smtClean="0"/>
              <a:t> connectors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Databases have morphed into </a:t>
            </a:r>
            <a:r>
              <a:rPr lang="en-US" b="1" dirty="0" smtClean="0"/>
              <a:t>data hubs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We are working hard to get HDF5 connected!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A78B-0BBB-47B9-88DA-E5C0BFDE8D2A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89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Thank You!</a:t>
            </a:r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14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614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61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C95F2A70-42B1-489F-86F5-242576FB9CD6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45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458200" cy="54864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800" dirty="0" smtClean="0"/>
              <a:t>This </a:t>
            </a:r>
            <a:r>
              <a:rPr lang="en-US" sz="2800" dirty="0"/>
              <a:t>work was supported by Subcontract </a:t>
            </a:r>
            <a:r>
              <a:rPr lang="en-US" sz="2800" dirty="0" smtClean="0"/>
              <a:t>number 114820 </a:t>
            </a:r>
            <a:r>
              <a:rPr lang="en-US" sz="2800" dirty="0"/>
              <a:t>under </a:t>
            </a:r>
            <a:r>
              <a:rPr lang="en-US" sz="2800" dirty="0" smtClean="0"/>
              <a:t>Raytheon</a:t>
            </a:r>
            <a:r>
              <a:rPr lang="en-US" sz="2800" dirty="0"/>
              <a:t> </a:t>
            </a:r>
            <a:r>
              <a:rPr lang="en-US" sz="2800" dirty="0" smtClean="0"/>
              <a:t>Contract </a:t>
            </a:r>
            <a:r>
              <a:rPr lang="en-US" sz="2800" dirty="0"/>
              <a:t>number NNG10HP02C, funded by the National Aeronautics </a:t>
            </a:r>
            <a:r>
              <a:rPr lang="en-US" sz="2800" dirty="0" smtClean="0"/>
              <a:t>and</a:t>
            </a:r>
            <a:r>
              <a:rPr lang="en-US" sz="2800" dirty="0"/>
              <a:t> </a:t>
            </a:r>
            <a:r>
              <a:rPr lang="en-US" sz="2800" dirty="0" smtClean="0"/>
              <a:t>Space </a:t>
            </a:r>
            <a:r>
              <a:rPr lang="en-US" sz="2800" dirty="0"/>
              <a:t>Administration (NASA) and </a:t>
            </a:r>
            <a:r>
              <a:rPr lang="en-US" sz="2800" dirty="0" smtClean="0"/>
              <a:t>by cooperative </a:t>
            </a:r>
            <a:r>
              <a:rPr lang="en-US" sz="2800" dirty="0"/>
              <a:t>agreement </a:t>
            </a:r>
            <a:r>
              <a:rPr lang="en-US" sz="2800" dirty="0" smtClean="0"/>
              <a:t>number</a:t>
            </a:r>
            <a:r>
              <a:rPr lang="en-US" sz="2800" dirty="0"/>
              <a:t> </a:t>
            </a:r>
            <a:r>
              <a:rPr lang="en-US" sz="2800" dirty="0" smtClean="0"/>
              <a:t>NNX08AO77A </a:t>
            </a:r>
            <a:r>
              <a:rPr lang="en-US" sz="2800" dirty="0"/>
              <a:t>from the NASA. </a:t>
            </a:r>
            <a:r>
              <a:rPr lang="en-US" sz="2800" dirty="0" smtClean="0"/>
              <a:t> Any </a:t>
            </a:r>
            <a:r>
              <a:rPr lang="en-US" sz="2800" dirty="0"/>
              <a:t>opinions, findings, conclusions, or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>recommendations expressed in this material are those of the </a:t>
            </a:r>
            <a:r>
              <a:rPr lang="en-US" sz="2800" dirty="0" smtClean="0"/>
              <a:t>authors</a:t>
            </a:r>
            <a:r>
              <a:rPr lang="en-US" sz="2800" dirty="0"/>
              <a:t> </a:t>
            </a:r>
            <a:r>
              <a:rPr lang="en-US" sz="2800" dirty="0" smtClean="0"/>
              <a:t>and </a:t>
            </a:r>
            <a:r>
              <a:rPr lang="en-US" sz="2800" dirty="0"/>
              <a:t>do not necessarily reflect the views of Raytheon or the </a:t>
            </a:r>
            <a:r>
              <a:rPr lang="en-US" sz="2800" dirty="0" smtClean="0"/>
              <a:t>National</a:t>
            </a:r>
            <a:r>
              <a:rPr lang="en-US" sz="2800" dirty="0"/>
              <a:t> </a:t>
            </a:r>
            <a:r>
              <a:rPr lang="en-US" sz="2800" dirty="0" smtClean="0"/>
              <a:t>Aeronautics </a:t>
            </a:r>
            <a:r>
              <a:rPr lang="en-US" sz="2800" dirty="0"/>
              <a:t>and Space Administration.</a:t>
            </a:r>
            <a:endParaRPr lang="en-US" sz="2800" dirty="0" smtClean="0"/>
          </a:p>
          <a:p>
            <a:pPr marL="0" indent="0" eaLnBrk="1" hangingPunct="1"/>
            <a:endParaRPr lang="en-US" sz="2800" dirty="0" smtClean="0"/>
          </a:p>
        </p:txBody>
      </p:sp>
      <p:sp>
        <p:nvSpPr>
          <p:cNvPr id="7172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00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7173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71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14322CFB-96F8-43EA-B7E7-B169CE2D7416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46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Questions/comments?</a:t>
            </a:r>
          </a:p>
        </p:txBody>
      </p:sp>
      <p:sp>
        <p:nvSpPr>
          <p:cNvPr id="819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196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00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8197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81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9F7F727-62AD-4DD1-B854-8B249C597E8E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47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heme/theme1.xml><?xml version="1.0" encoding="utf-8"?>
<a:theme xmlns:a="http://schemas.openxmlformats.org/drawingml/2006/main" name="template2">
  <a:themeElements>
    <a:clrScheme name="Presentation on product or service 6">
      <a:dk1>
        <a:srgbClr val="000000"/>
      </a:dk1>
      <a:lt1>
        <a:srgbClr val="FFFFFF"/>
      </a:lt1>
      <a:dk2>
        <a:srgbClr val="000000"/>
      </a:dk2>
      <a:lt2>
        <a:srgbClr val="996633"/>
      </a:lt2>
      <a:accent1>
        <a:srgbClr val="CC9900"/>
      </a:accent1>
      <a:accent2>
        <a:srgbClr val="FFE28F"/>
      </a:accent2>
      <a:accent3>
        <a:srgbClr val="FFFFFF"/>
      </a:accent3>
      <a:accent4>
        <a:srgbClr val="000000"/>
      </a:accent4>
      <a:accent5>
        <a:srgbClr val="E2CAAA"/>
      </a:accent5>
      <a:accent6>
        <a:srgbClr val="E7CD81"/>
      </a:accent6>
      <a:hlink>
        <a:srgbClr val="996633"/>
      </a:hlink>
      <a:folHlink>
        <a:srgbClr val="FF9900"/>
      </a:folHlink>
    </a:clrScheme>
    <a:fontScheme name="Presentation on product or servic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template2</Template>
  <TotalTime>4336</TotalTime>
  <Words>1879</Words>
  <Application>Microsoft Office PowerPoint</Application>
  <PresentationFormat>On-screen Show (4:3)</PresentationFormat>
  <Paragraphs>443</Paragraphs>
  <Slides>47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template2</vt:lpstr>
      <vt:lpstr>Images of HDF5</vt:lpstr>
      <vt:lpstr>Outline</vt:lpstr>
      <vt:lpstr>HDF5 Information SET</vt:lpstr>
      <vt:lpstr>HDF5 Information Set</vt:lpstr>
      <vt:lpstr>HDF5 Information Set</vt:lpstr>
      <vt:lpstr>Sources of Complexity</vt:lpstr>
      <vt:lpstr>HDF5 Micro-Web</vt:lpstr>
      <vt:lpstr>Hypermedia</vt:lpstr>
      <vt:lpstr>Questions?</vt:lpstr>
      <vt:lpstr>Representing HDF5 IN XML</vt:lpstr>
      <vt:lpstr>Use Cases</vt:lpstr>
      <vt:lpstr>HDF5/XML Survey</vt:lpstr>
      <vt:lpstr>Why another schema?</vt:lpstr>
      <vt:lpstr>High-Level Structure</vt:lpstr>
      <vt:lpstr>HDF5/XML Summary</vt:lpstr>
      <vt:lpstr>Questions?</vt:lpstr>
      <vt:lpstr>HDF5/REST*</vt:lpstr>
      <vt:lpstr>Outline</vt:lpstr>
      <vt:lpstr>REST*</vt:lpstr>
      <vt:lpstr>Four Simple Principles</vt:lpstr>
      <vt:lpstr>HDF5/REST Resources</vt:lpstr>
      <vt:lpstr>HDF5/REST URIs</vt:lpstr>
      <vt:lpstr>HDF5/REST URIs – Examples</vt:lpstr>
      <vt:lpstr>Examples</vt:lpstr>
      <vt:lpstr>Representations</vt:lpstr>
      <vt:lpstr>Windows Azure</vt:lpstr>
      <vt:lpstr>Windows Azure Implementation</vt:lpstr>
      <vt:lpstr>HDF5/REST Summary</vt:lpstr>
      <vt:lpstr>Questions?</vt:lpstr>
      <vt:lpstr>An HDF5 Module for </vt:lpstr>
      <vt:lpstr>A Word from the Author</vt:lpstr>
      <vt:lpstr>Provider Core</vt:lpstr>
      <vt:lpstr>Show Time</vt:lpstr>
      <vt:lpstr>Windows PowerShell Resources</vt:lpstr>
      <vt:lpstr>Questions?</vt:lpstr>
      <vt:lpstr>HDF5 AND DATABASES</vt:lpstr>
      <vt:lpstr>Fatal Attraction</vt:lpstr>
      <vt:lpstr>First Symptoms (Mid-Late 90s)</vt:lpstr>
      <vt:lpstr>HDF and HDF-EOS Workshop 1</vt:lpstr>
      <vt:lpstr>BCS Universal File Interface</vt:lpstr>
      <vt:lpstr>PowerPoint Presentation</vt:lpstr>
      <vt:lpstr>SciQL Highlights</vt:lpstr>
      <vt:lpstr>PowerPoint Presentation</vt:lpstr>
      <vt:lpstr>HDF5/DBMS Summary</vt:lpstr>
      <vt:lpstr>Thank You!</vt:lpstr>
      <vt:lpstr>Acknowledgements</vt:lpstr>
      <vt:lpstr>Questions/comments?</vt:lpstr>
    </vt:vector>
  </TitlesOfParts>
  <Company>The HDF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Sellidng a Product or Service</dc:title>
  <dc:creator>csingh3</dc:creator>
  <cp:lastModifiedBy>Gerd Heber</cp:lastModifiedBy>
  <cp:revision>603</cp:revision>
  <cp:lastPrinted>1601-01-01T00:00:00Z</cp:lastPrinted>
  <dcterms:created xsi:type="dcterms:W3CDTF">2009-10-02T21:12:46Z</dcterms:created>
  <dcterms:modified xsi:type="dcterms:W3CDTF">2012-03-29T19:11:13Z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TC010178481033</vt:lpwstr>
  </property>
</Properties>
</file>